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Economica"/>
      <p:regular r:id="rId29"/>
      <p:bold r:id="rId30"/>
      <p:italic r:id="rId31"/>
      <p:boldItalic r:id="rId32"/>
    </p:embeddedFont>
    <p:embeddedFont>
      <p:font typeface="Nuni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italic.fntdata"/><Relationship Id="rId30" Type="http://schemas.openxmlformats.org/officeDocument/2006/relationships/font" Target="fonts/Economica-bold.fntdata"/><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font" Target="fonts/Economica-boldItalic.fntdata"/><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born.pydata.org/citing.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f704652d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f704652d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0cfa5a84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0cfa5a84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import seaborn as sns</a:t>
            </a:r>
            <a:endParaRPr/>
          </a:p>
          <a:p>
            <a:pPr indent="0" lvl="0" marL="0" rtl="0" algn="l">
              <a:spcBef>
                <a:spcPts val="0"/>
              </a:spcBef>
              <a:spcAft>
                <a:spcPts val="0"/>
              </a:spcAft>
              <a:buClr>
                <a:schemeClr val="dk1"/>
              </a:buClr>
              <a:buSzPts val="1100"/>
              <a:buFont typeface="Arial"/>
              <a:buNone/>
            </a:pPr>
            <a:r>
              <a:rPr lang="en"/>
              <a:t>sns.set_theme(style="white")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classic pair plot in ‘Seaborn’. It basically draws a pair of relationships between variables and supports the use of "hue" to paint category variables. There is the positive relationships between 'time_spend_company', ‘salary’ and 'average_monthly_hour. And through sns table we can get the positive correlation between number of projects and time spend.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08a02ec9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08a02ec9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0cfa5a84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0cfa5a84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0cfa5a84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0cfa5a84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0cfa5a842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0cfa5a84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0cfa5a84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0cfa5a84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0cfa5a84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0cfa5a84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0cfa5a842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0cfa5a842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0cfa5a84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0cfa5a84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f60d6d051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f60d6d051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Although we fail to predict the promotion of employee in this company by using model, we get an accuracy of 97.5% to predict left rate of employees.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Reasons for fail:  1. We infer that there should be weighted relationship between variables, but the author of dataset didn’t provide any explanation about it. </a:t>
            </a:r>
            <a:endParaRPr>
              <a:solidFill>
                <a:schemeClr val="dk1"/>
              </a:solidFill>
            </a:endParaRPr>
          </a:p>
          <a:p>
            <a:pPr indent="0" lvl="0" marL="0" rtl="0" algn="l">
              <a:spcBef>
                <a:spcPts val="0"/>
              </a:spcBef>
              <a:spcAft>
                <a:spcPts val="0"/>
              </a:spcAft>
              <a:buNone/>
            </a:pPr>
            <a:r>
              <a:rPr lang="en">
                <a:solidFill>
                  <a:schemeClr val="dk1"/>
                </a:solidFill>
              </a:rPr>
              <a:t>		         For example, the number of project and average monthly hours should be contributors of last evaluation with different weights.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2.  It’s hard to predict promotion since it contains some subjective elements during the process of evaluation, which cannot be presented by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data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f704652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f704652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 predict promotion, left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Future work: </a:t>
            </a:r>
            <a:r>
              <a:rPr lang="en"/>
              <a:t>加一个tool, 对于失败因素的调整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0a97287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0a97287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To </a:t>
            </a:r>
            <a:r>
              <a:rPr lang="en"/>
              <a:t>remove</a:t>
            </a:r>
            <a:r>
              <a:rPr lang="en"/>
              <a:t> unnecessary weights.</a:t>
            </a:r>
            <a:endParaRPr/>
          </a:p>
          <a:p>
            <a:pPr indent="0" lvl="0" marL="0" rtl="0" algn="l">
              <a:spcBef>
                <a:spcPts val="0"/>
              </a:spcBef>
              <a:spcAft>
                <a:spcPts val="0"/>
              </a:spcAft>
              <a:buNone/>
            </a:pPr>
            <a:r>
              <a:rPr lang="en"/>
              <a:t>define what methods can be used to change the state of an object. Indicate what attributes the object can have.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d9620fa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d9620fa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0c9313cf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0c9313cf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0a97287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0a97287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f704652d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f704652d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f704652d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f704652d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chemeClr val="dk1"/>
                </a:solidFill>
                <a:highlight>
                  <a:srgbClr val="FFFFFF"/>
                </a:highlight>
              </a:rPr>
              <a:t>We have done basic processing of the data. </a:t>
            </a:r>
            <a:endParaRPr b="1" sz="1050">
              <a:solidFill>
                <a:schemeClr val="dk1"/>
              </a:solidFill>
              <a:highlight>
                <a:srgbClr val="FFFFFF"/>
              </a:highlight>
            </a:endParaRPr>
          </a:p>
          <a:p>
            <a:pPr indent="0" lvl="0" marL="0" rtl="0" algn="l">
              <a:spcBef>
                <a:spcPts val="0"/>
              </a:spcBef>
              <a:spcAft>
                <a:spcPts val="0"/>
              </a:spcAft>
              <a:buNone/>
            </a:pPr>
            <a:r>
              <a:rPr b="1" lang="en" sz="1050">
                <a:solidFill>
                  <a:schemeClr val="dk1"/>
                </a:solidFill>
                <a:highlight>
                  <a:srgbClr val="FFFFFF"/>
                </a:highlight>
              </a:rPr>
              <a:t>Based on our proposal, we removed some unimportant features after the discussion.</a:t>
            </a:r>
            <a:endParaRPr b="1" sz="1050">
              <a:solidFill>
                <a:schemeClr val="dk1"/>
              </a:solidFill>
              <a:highlight>
                <a:srgbClr val="FFFFFF"/>
              </a:highlight>
            </a:endParaRPr>
          </a:p>
          <a:p>
            <a:pPr indent="0" lvl="0" marL="0" rtl="0" algn="l">
              <a:spcBef>
                <a:spcPts val="0"/>
              </a:spcBef>
              <a:spcAft>
                <a:spcPts val="0"/>
              </a:spcAft>
              <a:buNone/>
            </a:pPr>
            <a:r>
              <a:rPr b="1" lang="en" sz="1050">
                <a:solidFill>
                  <a:schemeClr val="dk1"/>
                </a:solidFill>
                <a:highlight>
                  <a:srgbClr val="FFFFFF"/>
                </a:highlight>
              </a:rPr>
              <a:t>Remove the NA values in the feature "average_montly_hours" and "time_spend_company"</a:t>
            </a:r>
            <a:endParaRPr b="1" sz="1050">
              <a:solidFill>
                <a:schemeClr val="dk1"/>
              </a:solidFill>
              <a:highlight>
                <a:srgbClr val="FFFFFF"/>
              </a:highlight>
            </a:endParaRPr>
          </a:p>
          <a:p>
            <a:pPr indent="0" lvl="0" marL="0" rtl="0" algn="l">
              <a:spcBef>
                <a:spcPts val="0"/>
              </a:spcBef>
              <a:spcAft>
                <a:spcPts val="0"/>
              </a:spcAft>
              <a:buNone/>
            </a:pPr>
            <a:r>
              <a:rPr b="1" lang="en" sz="1050">
                <a:solidFill>
                  <a:schemeClr val="dk1"/>
                </a:solidFill>
                <a:highlight>
                  <a:srgbClr val="FFFFFF"/>
                </a:highlight>
              </a:rPr>
              <a:t>Because we only need the information of the employees who are still in the company, we will remove the rows which has the feature "left" equals to yes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f704652d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f704652d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050">
                <a:solidFill>
                  <a:schemeClr val="dk1"/>
                </a:solidFill>
                <a:highlight>
                  <a:srgbClr val="FFFFFF"/>
                </a:highlight>
              </a:rPr>
              <a:t>We decide to group the dataset by different departments, and mainly focus on the analysis of mean and standard deviation which illustrate a general picture of promotion for various departments.</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For the last evaluation, departments of accounting has the highest average value, and R&amp;D has the lowest average value. Both of these two departments have relatively small standard deviation, which means they have stable performance in their own sections.</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On the other hands, for work accident(another important feature for promotion), marketing has the highest value in both measurements of mean and standard deviation. Although the average number of work accident for marketing is high (due to its nature of work which requires higher flexibility), the accident may not occur regularly.</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We also notice that</a:t>
            </a:r>
            <a:r>
              <a:rPr lang="en" sz="1050">
                <a:solidFill>
                  <a:schemeClr val="dk1"/>
                </a:solidFill>
                <a:highlight>
                  <a:srgbClr val="FFFFFF"/>
                </a:highlight>
                <a:latin typeface="Microsoft Yahei"/>
                <a:ea typeface="Microsoft Yahei"/>
                <a:cs typeface="Microsoft Yahei"/>
                <a:sym typeface="Microsoft Yahei"/>
              </a:rPr>
              <a:t>，</a:t>
            </a:r>
            <a:r>
              <a:rPr lang="en" sz="1050">
                <a:solidFill>
                  <a:schemeClr val="dk1"/>
                </a:solidFill>
                <a:highlight>
                  <a:srgbClr val="FFFFFF"/>
                </a:highlight>
              </a:rPr>
              <a:t>the employees in departments of IT and product management are difficult to get promotion, which both departments have none promotion in last 5 years.</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f60d6d051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f60d6d051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Based on the analysis of previous table, we add the salary as additional object to groupby. There are three levels of salary, and the higher level of salary may indicate a higher position of employee in the company. Then, employee with higher position may be more difficult to get promotions. i.e. manager to boss. So we add salary into consideration</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f704652d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f704652d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Pandas’ mainly does data processing, providing </a:t>
            </a:r>
            <a:r>
              <a:rPr lang="en"/>
              <a:t>Data Frame</a:t>
            </a:r>
            <a:r>
              <a:rPr lang="en"/>
              <a:t> data structure, which fits the table structure of statistical analysis and can be calculated by ‘Numpy’ or other measures.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Pie plot: indicates the promotion sum percentage according to different departments. From the graph, we could notice that the sales department has been promoted the most, while workers in IT and product management have not been promoted in the last five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Bar charts are used to draw categorical and numeric columns. It creates bars in the visualization. Combined with ‘pandas’, and then using stacked command to convert the graph, we get the unique bar chart. We can see through observation that employees with different salary levels in the same department have been promoted over the past five years. For instance, employees who work in the management department with the highest salary have the highest percentage of promotions in the stacked bar plot.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0c87f4aa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0c87f4aa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notice the positive relationship between salary and last-evaluation from the boxplot.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Five points in the </a:t>
            </a:r>
            <a:r>
              <a:rPr lang="en"/>
              <a:t>box plot</a:t>
            </a:r>
            <a:r>
              <a:rPr lang="en"/>
              <a:t>:</a:t>
            </a:r>
            <a:endParaRPr/>
          </a:p>
          <a:p>
            <a:pPr indent="-298450" lvl="0" marL="457200" rtl="0" algn="l">
              <a:spcBef>
                <a:spcPts val="0"/>
              </a:spcBef>
              <a:spcAft>
                <a:spcPts val="0"/>
              </a:spcAft>
              <a:buSzPts val="1100"/>
              <a:buAutoNum type="arabicPeriod"/>
            </a:pPr>
            <a:r>
              <a:rPr lang="en"/>
              <a:t>Minimum</a:t>
            </a:r>
            <a:endParaRPr/>
          </a:p>
          <a:p>
            <a:pPr indent="-298450" lvl="0" marL="457200" rtl="0" algn="l">
              <a:spcBef>
                <a:spcPts val="0"/>
              </a:spcBef>
              <a:spcAft>
                <a:spcPts val="0"/>
              </a:spcAft>
              <a:buSzPts val="1100"/>
              <a:buAutoNum type="arabicPeriod"/>
            </a:pPr>
            <a:r>
              <a:rPr lang="en"/>
              <a:t>First Quartile</a:t>
            </a:r>
            <a:endParaRPr/>
          </a:p>
          <a:p>
            <a:pPr indent="-298450" lvl="0" marL="457200" rtl="0" algn="l">
              <a:spcBef>
                <a:spcPts val="0"/>
              </a:spcBef>
              <a:spcAft>
                <a:spcPts val="0"/>
              </a:spcAft>
              <a:buSzPts val="1100"/>
              <a:buAutoNum type="arabicPeriod"/>
            </a:pPr>
            <a:r>
              <a:rPr lang="en"/>
              <a:t>Median (Second quartile)</a:t>
            </a:r>
            <a:endParaRPr/>
          </a:p>
          <a:p>
            <a:pPr indent="-298450" lvl="0" marL="457200" rtl="0" algn="l">
              <a:spcBef>
                <a:spcPts val="0"/>
              </a:spcBef>
              <a:spcAft>
                <a:spcPts val="0"/>
              </a:spcAft>
              <a:buSzPts val="1100"/>
              <a:buAutoNum type="arabicPeriod"/>
            </a:pPr>
            <a:r>
              <a:rPr lang="en"/>
              <a:t>Third Quartile</a:t>
            </a:r>
            <a:endParaRPr/>
          </a:p>
          <a:p>
            <a:pPr indent="-298450" lvl="0" marL="457200" rtl="0" algn="l">
              <a:spcBef>
                <a:spcPts val="0"/>
              </a:spcBef>
              <a:spcAft>
                <a:spcPts val="0"/>
              </a:spcAft>
              <a:buSzPts val="1100"/>
              <a:buAutoNum type="arabicPeriod"/>
            </a:pPr>
            <a:r>
              <a:rPr lang="en"/>
              <a:t>Maximum</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In boxplot we found that high and low salary had the largest number of employees. Employees in the medium range are less volatile. From the heatmap, we consider the effectiveness of each feature towards the employee promotion. It can be observed that time_spend_company is an important factor. The longer the one stays at the company, the higher the salary will be.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0c87f4aa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0c87f4aa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Seaborn is the data visualization library. Most data analysis needs to identify trends and build models. The seaborn library is the perfect tool to accomplish 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‘sns.lmplot’ is a straight line that draws a linear regression fit in a scatterplot. It follows a normal minimum diplication, with lines representing the best fit lines.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Line charts are the very common form of expression while using seaborn library. From the graph we notice that the department of management has the highest </a:t>
            </a:r>
            <a:r>
              <a:rPr b="1" lang="en">
                <a:solidFill>
                  <a:schemeClr val="dk1"/>
                </a:solidFill>
              </a:rPr>
              <a:t>average_month_hours</a:t>
            </a:r>
            <a:r>
              <a:rPr lang="en">
                <a:solidFill>
                  <a:schemeClr val="dk1"/>
                </a:solidFill>
              </a:rPr>
              <a:t>. But the time fluctuations between the highest and lowest sectors are </a:t>
            </a:r>
            <a:r>
              <a:rPr b="1" lang="en">
                <a:solidFill>
                  <a:schemeClr val="dk1"/>
                </a:solidFill>
              </a:rPr>
              <a:t>minimal</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scatter plot diagram, the effects of various features on prmotion_last_5years were studied. If we want to get a small p-value regression line, we need more variables.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rgbClr val="3D4594"/>
                </a:solidFill>
                <a:hlinkClick r:id="rId2">
                  <a:extLst>
                    <a:ext uri="{A12FA001-AC4F-418D-AE19-62706E023703}">
                      <ahyp:hlinkClr val="tx"/>
                    </a:ext>
                  </a:extLst>
                </a:hlinkClick>
              </a:rPr>
              <a:t>http://seaborn.pydata.org/citing.html</a:t>
            </a:r>
            <a:r>
              <a:rPr lang="en">
                <a:solidFill>
                  <a:schemeClr val="dk1"/>
                </a:solidFill>
              </a:rPr>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spTree>
      <p:nvGrpSpPr>
        <p:cNvPr id="124" name="Shape 124"/>
        <p:cNvGrpSpPr/>
        <p:nvPr/>
      </p:nvGrpSpPr>
      <p:grpSpPr>
        <a:xfrm>
          <a:off x="0" y="0"/>
          <a:ext cx="0" cy="0"/>
          <a:chOff x="0" y="0"/>
          <a:chExt cx="0" cy="0"/>
        </a:xfrm>
      </p:grpSpPr>
      <p:sp>
        <p:nvSpPr>
          <p:cNvPr id="125" name="Google Shape;125;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0" y="981549"/>
            <a:ext cx="9144000" cy="708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13"/>
          <p:cNvPicPr preferRelativeResize="0"/>
          <p:nvPr/>
        </p:nvPicPr>
        <p:blipFill rotWithShape="1">
          <a:blip r:embed="rId2">
            <a:alphaModFix/>
          </a:blip>
          <a:srcRect b="38309" l="0" r="0" t="38312"/>
          <a:stretch/>
        </p:blipFill>
        <p:spPr>
          <a:xfrm>
            <a:off x="0" y="0"/>
            <a:ext cx="9144006" cy="981554"/>
          </a:xfrm>
          <a:prstGeom prst="rect">
            <a:avLst/>
          </a:prstGeom>
          <a:noFill/>
          <a:ln>
            <a:noFill/>
          </a:ln>
        </p:spPr>
      </p:pic>
      <p:sp>
        <p:nvSpPr>
          <p:cNvPr id="128" name="Google Shape;128;p13"/>
          <p:cNvSpPr txBox="1"/>
          <p:nvPr>
            <p:ph type="ctrTitle"/>
          </p:nvPr>
        </p:nvSpPr>
        <p:spPr>
          <a:xfrm>
            <a:off x="2938225" y="2491450"/>
            <a:ext cx="5379900" cy="10191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212121"/>
              </a:buClr>
              <a:buSzPts val="3000"/>
              <a:buNone/>
              <a:defRPr b="1" sz="3000">
                <a:solidFill>
                  <a:srgbClr val="212121"/>
                </a:solidFill>
              </a:defRPr>
            </a:lvl1pPr>
            <a:lvl2pPr lvl="1" rtl="0" algn="l">
              <a:lnSpc>
                <a:spcPct val="100000"/>
              </a:lnSpc>
              <a:spcBef>
                <a:spcPts val="0"/>
              </a:spcBef>
              <a:spcAft>
                <a:spcPts val="0"/>
              </a:spcAft>
              <a:buClr>
                <a:srgbClr val="212121"/>
              </a:buClr>
              <a:buSzPts val="3000"/>
              <a:buNone/>
              <a:defRPr b="1" sz="3000">
                <a:solidFill>
                  <a:srgbClr val="212121"/>
                </a:solidFill>
              </a:defRPr>
            </a:lvl2pPr>
            <a:lvl3pPr lvl="2" rtl="0" algn="l">
              <a:lnSpc>
                <a:spcPct val="100000"/>
              </a:lnSpc>
              <a:spcBef>
                <a:spcPts val="0"/>
              </a:spcBef>
              <a:spcAft>
                <a:spcPts val="0"/>
              </a:spcAft>
              <a:buClr>
                <a:srgbClr val="212121"/>
              </a:buClr>
              <a:buSzPts val="3000"/>
              <a:buNone/>
              <a:defRPr b="1" sz="3000">
                <a:solidFill>
                  <a:srgbClr val="212121"/>
                </a:solidFill>
              </a:defRPr>
            </a:lvl3pPr>
            <a:lvl4pPr lvl="3" rtl="0" algn="l">
              <a:lnSpc>
                <a:spcPct val="100000"/>
              </a:lnSpc>
              <a:spcBef>
                <a:spcPts val="0"/>
              </a:spcBef>
              <a:spcAft>
                <a:spcPts val="0"/>
              </a:spcAft>
              <a:buClr>
                <a:srgbClr val="212121"/>
              </a:buClr>
              <a:buSzPts val="3000"/>
              <a:buNone/>
              <a:defRPr b="1" sz="3000">
                <a:solidFill>
                  <a:srgbClr val="212121"/>
                </a:solidFill>
              </a:defRPr>
            </a:lvl4pPr>
            <a:lvl5pPr lvl="4" rtl="0" algn="l">
              <a:lnSpc>
                <a:spcPct val="100000"/>
              </a:lnSpc>
              <a:spcBef>
                <a:spcPts val="0"/>
              </a:spcBef>
              <a:spcAft>
                <a:spcPts val="0"/>
              </a:spcAft>
              <a:buClr>
                <a:srgbClr val="212121"/>
              </a:buClr>
              <a:buSzPts val="3000"/>
              <a:buNone/>
              <a:defRPr b="1" sz="3000">
                <a:solidFill>
                  <a:srgbClr val="212121"/>
                </a:solidFill>
              </a:defRPr>
            </a:lvl5pPr>
            <a:lvl6pPr lvl="5" rtl="0" algn="l">
              <a:lnSpc>
                <a:spcPct val="100000"/>
              </a:lnSpc>
              <a:spcBef>
                <a:spcPts val="0"/>
              </a:spcBef>
              <a:spcAft>
                <a:spcPts val="0"/>
              </a:spcAft>
              <a:buClr>
                <a:srgbClr val="212121"/>
              </a:buClr>
              <a:buSzPts val="3000"/>
              <a:buNone/>
              <a:defRPr b="1" sz="3000">
                <a:solidFill>
                  <a:srgbClr val="212121"/>
                </a:solidFill>
              </a:defRPr>
            </a:lvl6pPr>
            <a:lvl7pPr lvl="6" rtl="0" algn="l">
              <a:lnSpc>
                <a:spcPct val="100000"/>
              </a:lnSpc>
              <a:spcBef>
                <a:spcPts val="0"/>
              </a:spcBef>
              <a:spcAft>
                <a:spcPts val="0"/>
              </a:spcAft>
              <a:buClr>
                <a:srgbClr val="212121"/>
              </a:buClr>
              <a:buSzPts val="3000"/>
              <a:buNone/>
              <a:defRPr b="1" sz="3000">
                <a:solidFill>
                  <a:srgbClr val="212121"/>
                </a:solidFill>
              </a:defRPr>
            </a:lvl7pPr>
            <a:lvl8pPr lvl="7" rtl="0" algn="l">
              <a:lnSpc>
                <a:spcPct val="100000"/>
              </a:lnSpc>
              <a:spcBef>
                <a:spcPts val="0"/>
              </a:spcBef>
              <a:spcAft>
                <a:spcPts val="0"/>
              </a:spcAft>
              <a:buClr>
                <a:srgbClr val="212121"/>
              </a:buClr>
              <a:buSzPts val="3000"/>
              <a:buNone/>
              <a:defRPr b="1" sz="3000">
                <a:solidFill>
                  <a:srgbClr val="212121"/>
                </a:solidFill>
              </a:defRPr>
            </a:lvl8pPr>
            <a:lvl9pPr lvl="8" rtl="0" algn="l">
              <a:lnSpc>
                <a:spcPct val="100000"/>
              </a:lnSpc>
              <a:spcBef>
                <a:spcPts val="0"/>
              </a:spcBef>
              <a:spcAft>
                <a:spcPts val="0"/>
              </a:spcAft>
              <a:buClr>
                <a:srgbClr val="212121"/>
              </a:buClr>
              <a:buSzPts val="3000"/>
              <a:buNone/>
              <a:defRPr b="1" sz="3000">
                <a:solidFill>
                  <a:srgbClr val="212121"/>
                </a:solidFill>
              </a:defRPr>
            </a:lvl9pPr>
          </a:lstStyle>
          <a:p/>
        </p:txBody>
      </p:sp>
      <p:sp>
        <p:nvSpPr>
          <p:cNvPr id="129" name="Google Shape;129;p13"/>
          <p:cNvSpPr txBox="1"/>
          <p:nvPr>
            <p:ph idx="1" type="subTitle"/>
          </p:nvPr>
        </p:nvSpPr>
        <p:spPr>
          <a:xfrm>
            <a:off x="2938225" y="3571325"/>
            <a:ext cx="5379900" cy="5505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Clr>
                <a:srgbClr val="212121"/>
              </a:buClr>
              <a:buSzPts val="1400"/>
              <a:buNone/>
              <a:defRPr sz="1400">
                <a:solidFill>
                  <a:srgbClr val="212121"/>
                </a:solidFill>
              </a:defRPr>
            </a:lvl1pPr>
            <a:lvl2pPr lvl="1" rtl="0" algn="l">
              <a:lnSpc>
                <a:spcPct val="100000"/>
              </a:lnSpc>
              <a:spcBef>
                <a:spcPts val="0"/>
              </a:spcBef>
              <a:spcAft>
                <a:spcPts val="0"/>
              </a:spcAft>
              <a:buClr>
                <a:srgbClr val="212121"/>
              </a:buClr>
              <a:buSzPts val="1100"/>
              <a:buNone/>
              <a:defRPr sz="1400">
                <a:solidFill>
                  <a:srgbClr val="212121"/>
                </a:solidFill>
              </a:defRPr>
            </a:lvl2pPr>
            <a:lvl3pPr lvl="2" rtl="0" algn="l">
              <a:lnSpc>
                <a:spcPct val="100000"/>
              </a:lnSpc>
              <a:spcBef>
                <a:spcPts val="0"/>
              </a:spcBef>
              <a:spcAft>
                <a:spcPts val="0"/>
              </a:spcAft>
              <a:buClr>
                <a:srgbClr val="212121"/>
              </a:buClr>
              <a:buSzPts val="1100"/>
              <a:buNone/>
              <a:defRPr sz="1400">
                <a:solidFill>
                  <a:srgbClr val="212121"/>
                </a:solidFill>
              </a:defRPr>
            </a:lvl3pPr>
            <a:lvl4pPr lvl="3" rtl="0" algn="l">
              <a:lnSpc>
                <a:spcPct val="100000"/>
              </a:lnSpc>
              <a:spcBef>
                <a:spcPts val="0"/>
              </a:spcBef>
              <a:spcAft>
                <a:spcPts val="0"/>
              </a:spcAft>
              <a:buClr>
                <a:srgbClr val="212121"/>
              </a:buClr>
              <a:buSzPts val="1100"/>
              <a:buNone/>
              <a:defRPr sz="1400">
                <a:solidFill>
                  <a:srgbClr val="212121"/>
                </a:solidFill>
              </a:defRPr>
            </a:lvl4pPr>
            <a:lvl5pPr lvl="4" rtl="0" algn="l">
              <a:lnSpc>
                <a:spcPct val="100000"/>
              </a:lnSpc>
              <a:spcBef>
                <a:spcPts val="0"/>
              </a:spcBef>
              <a:spcAft>
                <a:spcPts val="0"/>
              </a:spcAft>
              <a:buClr>
                <a:srgbClr val="212121"/>
              </a:buClr>
              <a:buSzPts val="1100"/>
              <a:buNone/>
              <a:defRPr sz="1400">
                <a:solidFill>
                  <a:srgbClr val="212121"/>
                </a:solidFill>
              </a:defRPr>
            </a:lvl5pPr>
            <a:lvl6pPr lvl="5" rtl="0" algn="l">
              <a:lnSpc>
                <a:spcPct val="100000"/>
              </a:lnSpc>
              <a:spcBef>
                <a:spcPts val="0"/>
              </a:spcBef>
              <a:spcAft>
                <a:spcPts val="0"/>
              </a:spcAft>
              <a:buClr>
                <a:srgbClr val="212121"/>
              </a:buClr>
              <a:buSzPts val="1100"/>
              <a:buNone/>
              <a:defRPr sz="1400">
                <a:solidFill>
                  <a:srgbClr val="212121"/>
                </a:solidFill>
              </a:defRPr>
            </a:lvl6pPr>
            <a:lvl7pPr lvl="6" rtl="0" algn="l">
              <a:lnSpc>
                <a:spcPct val="100000"/>
              </a:lnSpc>
              <a:spcBef>
                <a:spcPts val="0"/>
              </a:spcBef>
              <a:spcAft>
                <a:spcPts val="0"/>
              </a:spcAft>
              <a:buClr>
                <a:srgbClr val="212121"/>
              </a:buClr>
              <a:buSzPts val="1100"/>
              <a:buNone/>
              <a:defRPr sz="1400">
                <a:solidFill>
                  <a:srgbClr val="212121"/>
                </a:solidFill>
              </a:defRPr>
            </a:lvl7pPr>
            <a:lvl8pPr lvl="7" rtl="0" algn="l">
              <a:lnSpc>
                <a:spcPct val="100000"/>
              </a:lnSpc>
              <a:spcBef>
                <a:spcPts val="0"/>
              </a:spcBef>
              <a:spcAft>
                <a:spcPts val="0"/>
              </a:spcAft>
              <a:buClr>
                <a:srgbClr val="212121"/>
              </a:buClr>
              <a:buSzPts val="1100"/>
              <a:buNone/>
              <a:defRPr sz="1400">
                <a:solidFill>
                  <a:srgbClr val="212121"/>
                </a:solidFill>
              </a:defRPr>
            </a:lvl8pPr>
            <a:lvl9pPr lvl="8" rtl="0" algn="l">
              <a:lnSpc>
                <a:spcPct val="100000"/>
              </a:lnSpc>
              <a:spcBef>
                <a:spcPts val="0"/>
              </a:spcBef>
              <a:spcAft>
                <a:spcPts val="0"/>
              </a:spcAft>
              <a:buClr>
                <a:srgbClr val="212121"/>
              </a:buClr>
              <a:buSzPts val="1100"/>
              <a:buNone/>
              <a:defRPr sz="1400">
                <a:solidFill>
                  <a:srgbClr val="212121"/>
                </a:solidFill>
              </a:defRPr>
            </a:lvl9pPr>
          </a:lstStyle>
          <a:p/>
        </p:txBody>
      </p:sp>
      <p:sp>
        <p:nvSpPr>
          <p:cNvPr id="130" name="Google Shape;130;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212121"/>
                </a:solidFill>
              </a:defRPr>
            </a:lvl1pPr>
            <a:lvl2pPr lvl="1" rtl="0" algn="r">
              <a:lnSpc>
                <a:spcPct val="100000"/>
              </a:lnSpc>
              <a:spcAft>
                <a:spcPts val="0"/>
              </a:spcAft>
              <a:buNone/>
              <a:defRPr sz="1000">
                <a:solidFill>
                  <a:srgbClr val="212121"/>
                </a:solidFill>
              </a:defRPr>
            </a:lvl2pPr>
            <a:lvl3pPr lvl="2" rtl="0" algn="r">
              <a:lnSpc>
                <a:spcPct val="100000"/>
              </a:lnSpc>
              <a:spcAft>
                <a:spcPts val="0"/>
              </a:spcAft>
              <a:buNone/>
              <a:defRPr sz="1000">
                <a:solidFill>
                  <a:srgbClr val="212121"/>
                </a:solidFill>
              </a:defRPr>
            </a:lvl3pPr>
            <a:lvl4pPr lvl="3" rtl="0" algn="r">
              <a:lnSpc>
                <a:spcPct val="100000"/>
              </a:lnSpc>
              <a:spcAft>
                <a:spcPts val="0"/>
              </a:spcAft>
              <a:buNone/>
              <a:defRPr sz="1000">
                <a:solidFill>
                  <a:srgbClr val="212121"/>
                </a:solidFill>
              </a:defRPr>
            </a:lvl4pPr>
            <a:lvl5pPr lvl="4" rtl="0" algn="r">
              <a:lnSpc>
                <a:spcPct val="100000"/>
              </a:lnSpc>
              <a:spcAft>
                <a:spcPts val="0"/>
              </a:spcAft>
              <a:buNone/>
              <a:defRPr sz="1000">
                <a:solidFill>
                  <a:srgbClr val="212121"/>
                </a:solidFill>
              </a:defRPr>
            </a:lvl5pPr>
            <a:lvl6pPr lvl="5" rtl="0" algn="r">
              <a:lnSpc>
                <a:spcPct val="100000"/>
              </a:lnSpc>
              <a:spcAft>
                <a:spcPts val="0"/>
              </a:spcAft>
              <a:buNone/>
              <a:defRPr sz="1000">
                <a:solidFill>
                  <a:srgbClr val="212121"/>
                </a:solidFill>
              </a:defRPr>
            </a:lvl6pPr>
            <a:lvl7pPr lvl="6" rtl="0" algn="r">
              <a:lnSpc>
                <a:spcPct val="100000"/>
              </a:lnSpc>
              <a:spcAft>
                <a:spcPts val="0"/>
              </a:spcAft>
              <a:buNone/>
              <a:defRPr sz="1000">
                <a:solidFill>
                  <a:srgbClr val="212121"/>
                </a:solidFill>
              </a:defRPr>
            </a:lvl7pPr>
            <a:lvl8pPr lvl="7" rtl="0" algn="r">
              <a:lnSpc>
                <a:spcPct val="100000"/>
              </a:lnSpc>
              <a:spcAft>
                <a:spcPts val="0"/>
              </a:spcAft>
              <a:buNone/>
              <a:defRPr sz="1000">
                <a:solidFill>
                  <a:srgbClr val="212121"/>
                </a:solidFill>
              </a:defRPr>
            </a:lvl8pPr>
            <a:lvl9pPr lvl="8" rtl="0"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kaggle.com/cezarschroeder/human-resource-analytics-dataset?select=hr_data.csv" TargetMode="External"/><Relationship Id="rId4" Type="http://schemas.openxmlformats.org/officeDocument/2006/relationships/hyperlink" Target="https://numpy.org/doc/stable/user/quickstart.html" TargetMode="External"/><Relationship Id="rId5" Type="http://schemas.openxmlformats.org/officeDocument/2006/relationships/hyperlink" Target="https://pandas.pydata.org/docs/getting_started/index.html#getting-started" TargetMode="External"/><Relationship Id="rId6" Type="http://schemas.openxmlformats.org/officeDocument/2006/relationships/hyperlink" Target="https://seaborn.pydata.org/" TargetMode="External"/><Relationship Id="rId7" Type="http://schemas.openxmlformats.org/officeDocument/2006/relationships/hyperlink" Target="https://matplotlib.org/stable/api/_as_gen/matplotlib.pyplot.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cezarschroeder/human-resource-analytics-dataset?select=hr_data.csv"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26.png"/><Relationship Id="rId6" Type="http://schemas.openxmlformats.org/officeDocument/2006/relationships/image" Target="../media/image18.png"/><Relationship Id="rId7"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ctrTitle"/>
          </p:nvPr>
        </p:nvSpPr>
        <p:spPr>
          <a:xfrm>
            <a:off x="2938225" y="2491450"/>
            <a:ext cx="5379900" cy="1019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Analysis for hr_data.csv</a:t>
            </a:r>
            <a:endParaRPr/>
          </a:p>
        </p:txBody>
      </p:sp>
      <p:sp>
        <p:nvSpPr>
          <p:cNvPr id="136" name="Google Shape;136;p14"/>
          <p:cNvSpPr txBox="1"/>
          <p:nvPr>
            <p:ph idx="1" type="subTitle"/>
          </p:nvPr>
        </p:nvSpPr>
        <p:spPr>
          <a:xfrm>
            <a:off x="2938225" y="3571325"/>
            <a:ext cx="53799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4F5F7"/>
                </a:highlight>
                <a:latin typeface="Microsoft Yahei"/>
                <a:ea typeface="Microsoft Yahei"/>
                <a:cs typeface="Microsoft Yahei"/>
                <a:sym typeface="Microsoft Yahei"/>
              </a:rPr>
              <a:t>‍Manrui Zhang - mz2807 		</a:t>
            </a:r>
            <a:r>
              <a:rPr lang="en" sz="1200">
                <a:solidFill>
                  <a:srgbClr val="222222"/>
                </a:solidFill>
                <a:highlight>
                  <a:srgbClr val="F4F5F7"/>
                </a:highlight>
                <a:latin typeface="Microsoft Yahei"/>
                <a:ea typeface="Microsoft Yahei"/>
                <a:cs typeface="Microsoft Yahei"/>
                <a:sym typeface="Microsoft Yahei"/>
              </a:rPr>
              <a:t>Yixiong Xu - yx2611</a:t>
            </a:r>
            <a:endParaRPr sz="1200">
              <a:solidFill>
                <a:srgbClr val="222222"/>
              </a:solidFill>
              <a:highlight>
                <a:srgbClr val="F4F5F7"/>
              </a:highlight>
              <a:latin typeface="Microsoft Yahei"/>
              <a:ea typeface="Microsoft Yahei"/>
              <a:cs typeface="Microsoft Yahei"/>
              <a:sym typeface="Microsoft Yahei"/>
            </a:endParaRPr>
          </a:p>
          <a:p>
            <a:pPr indent="0" lvl="0" marL="0" rtl="0" algn="l">
              <a:spcBef>
                <a:spcPts val="0"/>
              </a:spcBef>
              <a:spcAft>
                <a:spcPts val="0"/>
              </a:spcAft>
              <a:buNone/>
            </a:pPr>
            <a:r>
              <a:t/>
            </a:r>
            <a:endParaRPr sz="1200">
              <a:solidFill>
                <a:srgbClr val="222222"/>
              </a:solidFill>
              <a:highlight>
                <a:srgbClr val="F4F5F7"/>
              </a:highlight>
              <a:latin typeface="Microsoft Yahei"/>
              <a:ea typeface="Microsoft Yahei"/>
              <a:cs typeface="Microsoft Yahei"/>
              <a:sym typeface="Microsoft Yahei"/>
            </a:endParaRPr>
          </a:p>
          <a:p>
            <a:pPr indent="0" lvl="0" marL="0" rtl="0" algn="l">
              <a:spcBef>
                <a:spcPts val="0"/>
              </a:spcBef>
              <a:spcAft>
                <a:spcPts val="0"/>
              </a:spcAft>
              <a:buNone/>
            </a:pPr>
            <a:r>
              <a:rPr lang="en" sz="1200">
                <a:solidFill>
                  <a:srgbClr val="222222"/>
                </a:solidFill>
                <a:highlight>
                  <a:srgbClr val="F4F5F7"/>
                </a:highlight>
                <a:latin typeface="Microsoft Yahei"/>
                <a:ea typeface="Microsoft Yahei"/>
                <a:cs typeface="Microsoft Yahei"/>
                <a:sym typeface="Microsoft Yahei"/>
              </a:rPr>
              <a:t>Xi Gu - xg2346			</a:t>
            </a:r>
            <a:r>
              <a:rPr lang="en" sz="1200">
                <a:solidFill>
                  <a:srgbClr val="222222"/>
                </a:solidFill>
                <a:highlight>
                  <a:srgbClr val="F4F5F7"/>
                </a:highlight>
                <a:latin typeface="Microsoft Yahei"/>
                <a:ea typeface="Microsoft Yahei"/>
                <a:cs typeface="Microsoft Yahei"/>
                <a:sym typeface="Microsoft Yahei"/>
              </a:rPr>
              <a:t>Jiasheng Yu - jy3084 ‍</a:t>
            </a:r>
            <a:endParaRPr sz="1200"/>
          </a:p>
          <a:p>
            <a:pPr indent="0" lvl="0" marL="0" rtl="0" algn="l">
              <a:spcBef>
                <a:spcPts val="0"/>
              </a:spcBef>
              <a:spcAft>
                <a:spcPts val="0"/>
              </a:spcAft>
              <a:buNone/>
            </a:pPr>
            <a:r>
              <a:t/>
            </a:r>
            <a:endParaRPr sz="1200">
              <a:solidFill>
                <a:srgbClr val="222222"/>
              </a:solidFill>
              <a:highlight>
                <a:srgbClr val="F4F5F7"/>
              </a:highlight>
              <a:latin typeface="Microsoft Yahei"/>
              <a:ea typeface="Microsoft Yahei"/>
              <a:cs typeface="Microsoft Yahei"/>
              <a:sym typeface="Microsoft Yahei"/>
            </a:endParaRPr>
          </a:p>
          <a:p>
            <a:pPr indent="0" lvl="0" marL="0" rtl="0" algn="l">
              <a:spcBef>
                <a:spcPts val="0"/>
              </a:spcBef>
              <a:spcAft>
                <a:spcPts val="0"/>
              </a:spcAft>
              <a:buNone/>
            </a:pPr>
            <a:r>
              <a:t/>
            </a:r>
            <a:endParaRPr sz="1200">
              <a:solidFill>
                <a:srgbClr val="222222"/>
              </a:solidFill>
              <a:highlight>
                <a:srgbClr val="F4F5F7"/>
              </a:highlight>
              <a:latin typeface="Microsoft Yahei"/>
              <a:ea typeface="Microsoft Yahei"/>
              <a:cs typeface="Microsoft Yahei"/>
              <a:sym typeface="Microsoft Yahei"/>
            </a:endParaRPr>
          </a:p>
          <a:p>
            <a:pPr indent="0" lvl="0" marL="0" rtl="0" algn="l">
              <a:spcBef>
                <a:spcPts val="0"/>
              </a:spcBef>
              <a:spcAft>
                <a:spcPts val="0"/>
              </a:spcAft>
              <a:buNone/>
            </a:pPr>
            <a:r>
              <a:t/>
            </a:r>
            <a:endParaRPr sz="1200">
              <a:solidFill>
                <a:srgbClr val="222222"/>
              </a:solidFill>
              <a:highlight>
                <a:srgbClr val="F4F5F7"/>
              </a:highlight>
              <a:latin typeface="Microsoft Yahei"/>
              <a:ea typeface="Microsoft Yahei"/>
              <a:cs typeface="Microsoft Yahei"/>
              <a:sym typeface="Microsoft Yahei"/>
            </a:endParaRPr>
          </a:p>
          <a:p>
            <a:pPr indent="0" lvl="0" marL="0" rtl="0" algn="l">
              <a:spcBef>
                <a:spcPts val="0"/>
              </a:spcBef>
              <a:spcAft>
                <a:spcPts val="0"/>
              </a:spcAft>
              <a:buNone/>
            </a:pPr>
            <a:r>
              <a:t/>
            </a:r>
            <a:endParaRPr sz="1200">
              <a:solidFill>
                <a:srgbClr val="222222"/>
              </a:solidFill>
              <a:highlight>
                <a:srgbClr val="F4F5F7"/>
              </a:highlight>
              <a:latin typeface="Microsoft Yahei"/>
              <a:ea typeface="Microsoft Yahei"/>
              <a:cs typeface="Microsoft Yahei"/>
              <a:sym typeface="Microsoft Yahei"/>
            </a:endParaRPr>
          </a:p>
          <a:p>
            <a:pPr indent="0" lvl="0" marL="0" rtl="0" algn="l">
              <a:spcBef>
                <a:spcPts val="0"/>
              </a:spcBef>
              <a:spcAft>
                <a:spcPts val="0"/>
              </a:spcAft>
              <a:buNone/>
            </a:pPr>
            <a:r>
              <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Economica"/>
                <a:ea typeface="Economica"/>
                <a:cs typeface="Economica"/>
                <a:sym typeface="Economica"/>
              </a:rPr>
              <a:t>Visualization</a:t>
            </a:r>
            <a:endParaRPr b="1">
              <a:latin typeface="Economica"/>
              <a:ea typeface="Economica"/>
              <a:cs typeface="Economica"/>
              <a:sym typeface="Economica"/>
            </a:endParaRPr>
          </a:p>
        </p:txBody>
      </p:sp>
      <p:pic>
        <p:nvPicPr>
          <p:cNvPr id="213" name="Google Shape;213;p23"/>
          <p:cNvPicPr preferRelativeResize="0"/>
          <p:nvPr/>
        </p:nvPicPr>
        <p:blipFill>
          <a:blip r:embed="rId3">
            <a:alphaModFix amt="65000"/>
          </a:blip>
          <a:stretch>
            <a:fillRect/>
          </a:stretch>
        </p:blipFill>
        <p:spPr>
          <a:xfrm>
            <a:off x="4607480" y="373900"/>
            <a:ext cx="3932120" cy="1127700"/>
          </a:xfrm>
          <a:prstGeom prst="rect">
            <a:avLst/>
          </a:prstGeom>
          <a:noFill/>
          <a:ln>
            <a:noFill/>
          </a:ln>
        </p:spPr>
      </p:pic>
      <p:pic>
        <p:nvPicPr>
          <p:cNvPr id="214" name="Google Shape;214;p23"/>
          <p:cNvPicPr preferRelativeResize="0"/>
          <p:nvPr/>
        </p:nvPicPr>
        <p:blipFill>
          <a:blip r:embed="rId4">
            <a:alphaModFix/>
          </a:blip>
          <a:stretch>
            <a:fillRect/>
          </a:stretch>
        </p:blipFill>
        <p:spPr>
          <a:xfrm>
            <a:off x="819150" y="1501600"/>
            <a:ext cx="3208065" cy="3038498"/>
          </a:xfrm>
          <a:prstGeom prst="rect">
            <a:avLst/>
          </a:prstGeom>
          <a:noFill/>
          <a:ln>
            <a:noFill/>
          </a:ln>
        </p:spPr>
      </p:pic>
      <p:pic>
        <p:nvPicPr>
          <p:cNvPr id="215" name="Google Shape;215;p23"/>
          <p:cNvPicPr preferRelativeResize="0"/>
          <p:nvPr/>
        </p:nvPicPr>
        <p:blipFill>
          <a:blip r:embed="rId5">
            <a:alphaModFix/>
          </a:blip>
          <a:stretch>
            <a:fillRect/>
          </a:stretch>
        </p:blipFill>
        <p:spPr>
          <a:xfrm>
            <a:off x="4105425" y="1545738"/>
            <a:ext cx="4434175" cy="295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Statistical analysis</a:t>
            </a:r>
            <a:endParaRPr/>
          </a:p>
        </p:txBody>
      </p:sp>
      <p:sp>
        <p:nvSpPr>
          <p:cNvPr id="221" name="Google Shape;221;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One-sample T-Test</a:t>
            </a:r>
            <a:endParaRPr/>
          </a:p>
          <a:p>
            <a:pPr indent="-311150" lvl="0" marL="457200" rtl="0" algn="l">
              <a:spcBef>
                <a:spcPts val="0"/>
              </a:spcBef>
              <a:spcAft>
                <a:spcPts val="0"/>
              </a:spcAft>
              <a:buSzPts val="1300"/>
              <a:buChar char="●"/>
            </a:pPr>
            <a:r>
              <a:rPr lang="en"/>
              <a:t>Two-sample T-Test: Testing for difference across two groups</a:t>
            </a:r>
            <a:endParaRPr/>
          </a:p>
          <a:p>
            <a:pPr indent="-311150" lvl="0" marL="457200" rtl="0" algn="l">
              <a:spcBef>
                <a:spcPts val="0"/>
              </a:spcBef>
              <a:spcAft>
                <a:spcPts val="0"/>
              </a:spcAft>
              <a:buSzPts val="1300"/>
              <a:buChar char="●"/>
            </a:pPr>
            <a:r>
              <a:rPr lang="en"/>
              <a:t>Normal Distribution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819150" y="845600"/>
            <a:ext cx="6424200" cy="7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Statistical analysis</a:t>
            </a:r>
            <a:endParaRPr/>
          </a:p>
          <a:p>
            <a:pPr indent="0" lvl="0" marL="0" rtl="0" algn="l">
              <a:spcBef>
                <a:spcPts val="0"/>
              </a:spcBef>
              <a:spcAft>
                <a:spcPts val="0"/>
              </a:spcAft>
              <a:buNone/>
            </a:pPr>
            <a:r>
              <a:t/>
            </a:r>
            <a:endParaRPr/>
          </a:p>
        </p:txBody>
      </p:sp>
      <p:sp>
        <p:nvSpPr>
          <p:cNvPr id="227" name="Google Shape;227;p25"/>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One-sample T-Test</a:t>
            </a:r>
            <a:endParaRPr/>
          </a:p>
        </p:txBody>
      </p:sp>
      <p:pic>
        <p:nvPicPr>
          <p:cNvPr id="228" name="Google Shape;228;p25"/>
          <p:cNvPicPr preferRelativeResize="0"/>
          <p:nvPr/>
        </p:nvPicPr>
        <p:blipFill>
          <a:blip r:embed="rId3">
            <a:alphaModFix/>
          </a:blip>
          <a:stretch>
            <a:fillRect/>
          </a:stretch>
        </p:blipFill>
        <p:spPr>
          <a:xfrm>
            <a:off x="1306275" y="2020488"/>
            <a:ext cx="5562600" cy="1371600"/>
          </a:xfrm>
          <a:prstGeom prst="rect">
            <a:avLst/>
          </a:prstGeom>
          <a:noFill/>
          <a:ln>
            <a:noFill/>
          </a:ln>
        </p:spPr>
      </p:pic>
      <p:pic>
        <p:nvPicPr>
          <p:cNvPr id="229" name="Google Shape;229;p25"/>
          <p:cNvPicPr preferRelativeResize="0"/>
          <p:nvPr/>
        </p:nvPicPr>
        <p:blipFill>
          <a:blip r:embed="rId4">
            <a:alphaModFix/>
          </a:blip>
          <a:stretch>
            <a:fillRect/>
          </a:stretch>
        </p:blipFill>
        <p:spPr>
          <a:xfrm>
            <a:off x="1340425" y="3426763"/>
            <a:ext cx="5381625" cy="1438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819150" y="845600"/>
            <a:ext cx="6424200" cy="7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Statistical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5" name="Google Shape;235;p26"/>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Two-sample T-Test</a:t>
            </a:r>
            <a:endParaRPr/>
          </a:p>
        </p:txBody>
      </p:sp>
      <p:pic>
        <p:nvPicPr>
          <p:cNvPr id="236" name="Google Shape;236;p26"/>
          <p:cNvPicPr preferRelativeResize="0"/>
          <p:nvPr/>
        </p:nvPicPr>
        <p:blipFill>
          <a:blip r:embed="rId3">
            <a:alphaModFix/>
          </a:blip>
          <a:stretch>
            <a:fillRect/>
          </a:stretch>
        </p:blipFill>
        <p:spPr>
          <a:xfrm>
            <a:off x="701425" y="2133475"/>
            <a:ext cx="8143875" cy="1152525"/>
          </a:xfrm>
          <a:prstGeom prst="rect">
            <a:avLst/>
          </a:prstGeom>
          <a:noFill/>
          <a:ln>
            <a:noFill/>
          </a:ln>
        </p:spPr>
      </p:pic>
      <p:pic>
        <p:nvPicPr>
          <p:cNvPr id="237" name="Google Shape;237;p26"/>
          <p:cNvPicPr preferRelativeResize="0"/>
          <p:nvPr/>
        </p:nvPicPr>
        <p:blipFill>
          <a:blip r:embed="rId4">
            <a:alphaModFix/>
          </a:blip>
          <a:stretch>
            <a:fillRect/>
          </a:stretch>
        </p:blipFill>
        <p:spPr>
          <a:xfrm>
            <a:off x="819150" y="3475175"/>
            <a:ext cx="5695950" cy="1085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819150" y="845600"/>
            <a:ext cx="6424200" cy="7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Statistical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3" name="Google Shape;243;p27"/>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Normal Distribution Analysis</a:t>
            </a:r>
            <a:endParaRPr/>
          </a:p>
        </p:txBody>
      </p:sp>
      <p:pic>
        <p:nvPicPr>
          <p:cNvPr id="244" name="Google Shape;244;p27"/>
          <p:cNvPicPr preferRelativeResize="0"/>
          <p:nvPr/>
        </p:nvPicPr>
        <p:blipFill>
          <a:blip r:embed="rId3">
            <a:alphaModFix/>
          </a:blip>
          <a:stretch>
            <a:fillRect/>
          </a:stretch>
        </p:blipFill>
        <p:spPr>
          <a:xfrm>
            <a:off x="998600" y="2089350"/>
            <a:ext cx="6553200" cy="828675"/>
          </a:xfrm>
          <a:prstGeom prst="rect">
            <a:avLst/>
          </a:prstGeom>
          <a:noFill/>
          <a:ln>
            <a:noFill/>
          </a:ln>
        </p:spPr>
      </p:pic>
      <p:pic>
        <p:nvPicPr>
          <p:cNvPr id="245" name="Google Shape;245;p27"/>
          <p:cNvPicPr preferRelativeResize="0"/>
          <p:nvPr/>
        </p:nvPicPr>
        <p:blipFill>
          <a:blip r:embed="rId4">
            <a:alphaModFix/>
          </a:blip>
          <a:stretch>
            <a:fillRect/>
          </a:stretch>
        </p:blipFill>
        <p:spPr>
          <a:xfrm>
            <a:off x="998600" y="3063075"/>
            <a:ext cx="7029450" cy="790575"/>
          </a:xfrm>
          <a:prstGeom prst="rect">
            <a:avLst/>
          </a:prstGeom>
          <a:noFill/>
          <a:ln>
            <a:noFill/>
          </a:ln>
        </p:spPr>
      </p:pic>
      <p:pic>
        <p:nvPicPr>
          <p:cNvPr id="246" name="Google Shape;246;p27"/>
          <p:cNvPicPr preferRelativeResize="0"/>
          <p:nvPr/>
        </p:nvPicPr>
        <p:blipFill>
          <a:blip r:embed="rId5">
            <a:alphaModFix/>
          </a:blip>
          <a:stretch>
            <a:fillRect/>
          </a:stretch>
        </p:blipFill>
        <p:spPr>
          <a:xfrm>
            <a:off x="925025" y="3998700"/>
            <a:ext cx="6315075" cy="76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Predictive analysis</a:t>
            </a:r>
            <a:endParaRPr/>
          </a:p>
        </p:txBody>
      </p:sp>
      <p:sp>
        <p:nvSpPr>
          <p:cNvPr id="252" name="Google Shape;252;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Multiple Linear Regression model for promotion_last_5years</a:t>
            </a:r>
            <a:endParaRPr/>
          </a:p>
          <a:p>
            <a:pPr indent="-311150" lvl="0" marL="457200" rtl="0" algn="l">
              <a:spcBef>
                <a:spcPts val="0"/>
              </a:spcBef>
              <a:spcAft>
                <a:spcPts val="0"/>
              </a:spcAft>
              <a:buSzPts val="1300"/>
              <a:buChar char="●"/>
            </a:pPr>
            <a:r>
              <a:rPr lang="en"/>
              <a:t>K-Nearest Neighbor &amp; Decision Tree model for left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819150" y="845600"/>
            <a:ext cx="6424200" cy="7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Predictive analysis</a:t>
            </a:r>
            <a:endParaRPr/>
          </a:p>
          <a:p>
            <a:pPr indent="0" lvl="0" marL="0" rtl="0" algn="l">
              <a:spcBef>
                <a:spcPts val="0"/>
              </a:spcBef>
              <a:spcAft>
                <a:spcPts val="0"/>
              </a:spcAft>
              <a:buNone/>
            </a:pPr>
            <a:r>
              <a:t/>
            </a:r>
            <a:endParaRPr/>
          </a:p>
        </p:txBody>
      </p:sp>
      <p:sp>
        <p:nvSpPr>
          <p:cNvPr id="258" name="Google Shape;258;p2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Multiple Linear Regression model</a:t>
            </a:r>
            <a:endParaRPr/>
          </a:p>
        </p:txBody>
      </p:sp>
      <p:pic>
        <p:nvPicPr>
          <p:cNvPr id="259" name="Google Shape;259;p29"/>
          <p:cNvPicPr preferRelativeResize="0"/>
          <p:nvPr/>
        </p:nvPicPr>
        <p:blipFill>
          <a:blip r:embed="rId3">
            <a:alphaModFix/>
          </a:blip>
          <a:stretch>
            <a:fillRect/>
          </a:stretch>
        </p:blipFill>
        <p:spPr>
          <a:xfrm>
            <a:off x="1584538" y="3378263"/>
            <a:ext cx="1495425" cy="1476375"/>
          </a:xfrm>
          <a:prstGeom prst="rect">
            <a:avLst/>
          </a:prstGeom>
          <a:noFill/>
          <a:ln>
            <a:noFill/>
          </a:ln>
        </p:spPr>
      </p:pic>
      <p:pic>
        <p:nvPicPr>
          <p:cNvPr id="260" name="Google Shape;260;p29"/>
          <p:cNvPicPr preferRelativeResize="0"/>
          <p:nvPr/>
        </p:nvPicPr>
        <p:blipFill>
          <a:blip r:embed="rId4">
            <a:alphaModFix/>
          </a:blip>
          <a:stretch>
            <a:fillRect/>
          </a:stretch>
        </p:blipFill>
        <p:spPr>
          <a:xfrm>
            <a:off x="955975" y="2016200"/>
            <a:ext cx="2752550" cy="1259050"/>
          </a:xfrm>
          <a:prstGeom prst="rect">
            <a:avLst/>
          </a:prstGeom>
          <a:noFill/>
          <a:ln>
            <a:noFill/>
          </a:ln>
        </p:spPr>
      </p:pic>
      <p:pic>
        <p:nvPicPr>
          <p:cNvPr id="261" name="Google Shape;261;p29"/>
          <p:cNvPicPr preferRelativeResize="0"/>
          <p:nvPr/>
        </p:nvPicPr>
        <p:blipFill>
          <a:blip r:embed="rId5">
            <a:alphaModFix/>
          </a:blip>
          <a:stretch>
            <a:fillRect/>
          </a:stretch>
        </p:blipFill>
        <p:spPr>
          <a:xfrm>
            <a:off x="4463000" y="656787"/>
            <a:ext cx="4421675" cy="412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819150" y="845600"/>
            <a:ext cx="6424200" cy="7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Predictive analysis</a:t>
            </a:r>
            <a:endParaRPr/>
          </a:p>
          <a:p>
            <a:pPr indent="0" lvl="0" marL="0" rtl="0" algn="l">
              <a:spcBef>
                <a:spcPts val="0"/>
              </a:spcBef>
              <a:spcAft>
                <a:spcPts val="0"/>
              </a:spcAft>
              <a:buNone/>
            </a:pPr>
            <a:r>
              <a:t/>
            </a:r>
            <a:endParaRPr/>
          </a:p>
        </p:txBody>
      </p:sp>
      <p:sp>
        <p:nvSpPr>
          <p:cNvPr id="267" name="Google Shape;267;p30"/>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Decision Tree model</a:t>
            </a:r>
            <a:endParaRPr/>
          </a:p>
        </p:txBody>
      </p:sp>
      <p:pic>
        <p:nvPicPr>
          <p:cNvPr id="268" name="Google Shape;268;p30"/>
          <p:cNvPicPr preferRelativeResize="0"/>
          <p:nvPr/>
        </p:nvPicPr>
        <p:blipFill>
          <a:blip r:embed="rId3">
            <a:alphaModFix/>
          </a:blip>
          <a:stretch>
            <a:fillRect/>
          </a:stretch>
        </p:blipFill>
        <p:spPr>
          <a:xfrm>
            <a:off x="819150" y="2162950"/>
            <a:ext cx="3990975" cy="542925"/>
          </a:xfrm>
          <a:prstGeom prst="rect">
            <a:avLst/>
          </a:prstGeom>
          <a:noFill/>
          <a:ln>
            <a:noFill/>
          </a:ln>
        </p:spPr>
      </p:pic>
      <p:pic>
        <p:nvPicPr>
          <p:cNvPr id="269" name="Google Shape;269;p30"/>
          <p:cNvPicPr preferRelativeResize="0"/>
          <p:nvPr/>
        </p:nvPicPr>
        <p:blipFill>
          <a:blip r:embed="rId4">
            <a:alphaModFix/>
          </a:blip>
          <a:stretch>
            <a:fillRect/>
          </a:stretch>
        </p:blipFill>
        <p:spPr>
          <a:xfrm>
            <a:off x="5227425" y="934300"/>
            <a:ext cx="3572625" cy="3274900"/>
          </a:xfrm>
          <a:prstGeom prst="rect">
            <a:avLst/>
          </a:prstGeom>
          <a:noFill/>
          <a:ln>
            <a:noFill/>
          </a:ln>
        </p:spPr>
      </p:pic>
      <p:pic>
        <p:nvPicPr>
          <p:cNvPr id="270" name="Google Shape;270;p30"/>
          <p:cNvPicPr preferRelativeResize="0"/>
          <p:nvPr/>
        </p:nvPicPr>
        <p:blipFill>
          <a:blip r:embed="rId5">
            <a:alphaModFix/>
          </a:blip>
          <a:stretch>
            <a:fillRect/>
          </a:stretch>
        </p:blipFill>
        <p:spPr>
          <a:xfrm>
            <a:off x="819150" y="3115800"/>
            <a:ext cx="3886200" cy="1409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819150" y="845600"/>
            <a:ext cx="6424200" cy="7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Predictive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6" name="Google Shape;276;p31"/>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K-Nearest Neighbor model</a:t>
            </a:r>
            <a:endParaRPr/>
          </a:p>
        </p:txBody>
      </p:sp>
      <p:pic>
        <p:nvPicPr>
          <p:cNvPr id="277" name="Google Shape;277;p31"/>
          <p:cNvPicPr preferRelativeResize="0"/>
          <p:nvPr/>
        </p:nvPicPr>
        <p:blipFill>
          <a:blip r:embed="rId3">
            <a:alphaModFix/>
          </a:blip>
          <a:stretch>
            <a:fillRect/>
          </a:stretch>
        </p:blipFill>
        <p:spPr>
          <a:xfrm>
            <a:off x="819150" y="2479325"/>
            <a:ext cx="3943350" cy="1495425"/>
          </a:xfrm>
          <a:prstGeom prst="rect">
            <a:avLst/>
          </a:prstGeom>
          <a:noFill/>
          <a:ln>
            <a:noFill/>
          </a:ln>
        </p:spPr>
      </p:pic>
      <p:pic>
        <p:nvPicPr>
          <p:cNvPr id="278" name="Google Shape;278;p31"/>
          <p:cNvPicPr preferRelativeResize="0"/>
          <p:nvPr/>
        </p:nvPicPr>
        <p:blipFill>
          <a:blip r:embed="rId4">
            <a:alphaModFix/>
          </a:blip>
          <a:stretch>
            <a:fillRect/>
          </a:stretch>
        </p:blipFill>
        <p:spPr>
          <a:xfrm>
            <a:off x="4976575" y="717113"/>
            <a:ext cx="3885575" cy="1957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Economica"/>
                <a:ea typeface="Economica"/>
                <a:cs typeface="Economica"/>
                <a:sym typeface="Economica"/>
              </a:rPr>
              <a:t>Conclusion</a:t>
            </a:r>
            <a:endParaRPr b="1">
              <a:latin typeface="Economica"/>
              <a:ea typeface="Economica"/>
              <a:cs typeface="Economica"/>
              <a:sym typeface="Economica"/>
            </a:endParaRPr>
          </a:p>
        </p:txBody>
      </p:sp>
      <p:sp>
        <p:nvSpPr>
          <p:cNvPr id="284" name="Google Shape;284;p32"/>
          <p:cNvSpPr txBox="1"/>
          <p:nvPr>
            <p:ph idx="1" type="body"/>
          </p:nvPr>
        </p:nvSpPr>
        <p:spPr>
          <a:xfrm>
            <a:off x="819150" y="1347750"/>
            <a:ext cx="75057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000"/>
          </a:p>
          <a:p>
            <a:pPr indent="-355600" lvl="0" marL="457200" rtl="0" algn="l">
              <a:spcBef>
                <a:spcPts val="1200"/>
              </a:spcBef>
              <a:spcAft>
                <a:spcPts val="0"/>
              </a:spcAft>
              <a:buSzPts val="2000"/>
              <a:buChar char="❖"/>
            </a:pPr>
            <a:r>
              <a:rPr lang="en" sz="2000"/>
              <a:t>Reflection:</a:t>
            </a:r>
            <a:endParaRPr sz="2000"/>
          </a:p>
          <a:p>
            <a:pPr indent="-355600" lvl="1" marL="914400" rtl="0" algn="l">
              <a:spcBef>
                <a:spcPts val="0"/>
              </a:spcBef>
              <a:spcAft>
                <a:spcPts val="0"/>
              </a:spcAft>
              <a:buSzPts val="2000"/>
              <a:buChar char="➢"/>
            </a:pPr>
            <a:r>
              <a:rPr lang="en" sz="2000"/>
              <a:t>Lack of information about weighted relationship between variables</a:t>
            </a:r>
            <a:endParaRPr sz="2000"/>
          </a:p>
          <a:p>
            <a:pPr indent="-355600" lvl="1" marL="914400" rtl="0" algn="l">
              <a:spcBef>
                <a:spcPts val="0"/>
              </a:spcBef>
              <a:spcAft>
                <a:spcPts val="0"/>
              </a:spcAft>
              <a:buSzPts val="2000"/>
              <a:buChar char="➢"/>
            </a:pPr>
            <a:r>
              <a:rPr lang="en" sz="2000"/>
              <a:t>Subjective elements affect prediction of promotion </a:t>
            </a:r>
            <a:endParaRPr sz="2000"/>
          </a:p>
          <a:p>
            <a:pPr indent="0" lvl="0" marL="0" rtl="0" algn="l">
              <a:spcBef>
                <a:spcPts val="1200"/>
              </a:spcBef>
              <a:spcAft>
                <a:spcPts val="1200"/>
              </a:spcAft>
              <a:buNone/>
            </a:pPr>
            <a:r>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idx="1" type="body"/>
          </p:nvPr>
        </p:nvSpPr>
        <p:spPr>
          <a:xfrm>
            <a:off x="311700" y="1034350"/>
            <a:ext cx="8520600" cy="3534300"/>
          </a:xfrm>
          <a:prstGeom prst="rect">
            <a:avLst/>
          </a:prstGeom>
        </p:spPr>
        <p:txBody>
          <a:bodyPr anchorCtr="0" anchor="t" bIns="91425" lIns="91425" spcFirstLastPara="1" rIns="91425" wrap="square" tIns="91425">
            <a:normAutofit lnSpcReduction="20000"/>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B</a:t>
            </a:r>
            <a:r>
              <a:rPr lang="en" sz="2000">
                <a:solidFill>
                  <a:srgbClr val="000000"/>
                </a:solidFill>
              </a:rPr>
              <a:t>ackground</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Data Analysis</a:t>
            </a:r>
            <a:endParaRPr sz="2000">
              <a:solidFill>
                <a:srgbClr val="000000"/>
              </a:solidFill>
            </a:endParaRPr>
          </a:p>
          <a:p>
            <a:pPr indent="-342900" lvl="1" marL="914400" rtl="0" algn="l">
              <a:lnSpc>
                <a:spcPct val="115000"/>
              </a:lnSpc>
              <a:spcBef>
                <a:spcPts val="0"/>
              </a:spcBef>
              <a:spcAft>
                <a:spcPts val="0"/>
              </a:spcAft>
              <a:buClr>
                <a:srgbClr val="000000"/>
              </a:buClr>
              <a:buSzPts val="1800"/>
              <a:buChar char="➢"/>
            </a:pPr>
            <a:r>
              <a:rPr lang="en" sz="1800">
                <a:solidFill>
                  <a:srgbClr val="000000"/>
                </a:solidFill>
              </a:rPr>
              <a:t>Data preprocessing</a:t>
            </a:r>
            <a:endParaRPr sz="1800">
              <a:solidFill>
                <a:srgbClr val="000000"/>
              </a:solidFill>
            </a:endParaRPr>
          </a:p>
          <a:p>
            <a:pPr indent="-342900" lvl="1" marL="914400" rtl="0" algn="l">
              <a:lnSpc>
                <a:spcPct val="115000"/>
              </a:lnSpc>
              <a:spcBef>
                <a:spcPts val="0"/>
              </a:spcBef>
              <a:spcAft>
                <a:spcPts val="0"/>
              </a:spcAft>
              <a:buClr>
                <a:srgbClr val="000000"/>
              </a:buClr>
              <a:buSzPts val="1800"/>
              <a:buChar char="➢"/>
            </a:pPr>
            <a:r>
              <a:rPr lang="en" sz="1800">
                <a:solidFill>
                  <a:srgbClr val="000000"/>
                </a:solidFill>
              </a:rPr>
              <a:t>Descriptive analysis</a:t>
            </a:r>
            <a:endParaRPr sz="1800">
              <a:solidFill>
                <a:srgbClr val="000000"/>
              </a:solidFill>
            </a:endParaRPr>
          </a:p>
          <a:p>
            <a:pPr indent="-342900" lvl="1" marL="914400" rtl="0" algn="l">
              <a:lnSpc>
                <a:spcPct val="115000"/>
              </a:lnSpc>
              <a:spcBef>
                <a:spcPts val="0"/>
              </a:spcBef>
              <a:spcAft>
                <a:spcPts val="0"/>
              </a:spcAft>
              <a:buClr>
                <a:srgbClr val="000000"/>
              </a:buClr>
              <a:buSzPts val="1800"/>
              <a:buChar char="➢"/>
            </a:pPr>
            <a:r>
              <a:rPr lang="en" sz="1800">
                <a:solidFill>
                  <a:srgbClr val="000000"/>
                </a:solidFill>
              </a:rPr>
              <a:t>Data visualization </a:t>
            </a:r>
            <a:endParaRPr sz="1800">
              <a:solidFill>
                <a:srgbClr val="000000"/>
              </a:solidFill>
            </a:endParaRPr>
          </a:p>
          <a:p>
            <a:pPr indent="-342900" lvl="1" marL="914400" rtl="0" algn="l">
              <a:lnSpc>
                <a:spcPct val="115000"/>
              </a:lnSpc>
              <a:spcBef>
                <a:spcPts val="0"/>
              </a:spcBef>
              <a:spcAft>
                <a:spcPts val="0"/>
              </a:spcAft>
              <a:buClr>
                <a:srgbClr val="000000"/>
              </a:buClr>
              <a:buSzPts val="1800"/>
              <a:buChar char="➢"/>
            </a:pPr>
            <a:r>
              <a:rPr lang="en" sz="1800">
                <a:solidFill>
                  <a:srgbClr val="000000"/>
                </a:solidFill>
              </a:rPr>
              <a:t>Statistical analysis</a:t>
            </a:r>
            <a:endParaRPr sz="1800">
              <a:solidFill>
                <a:srgbClr val="000000"/>
              </a:solidFill>
            </a:endParaRPr>
          </a:p>
          <a:p>
            <a:pPr indent="-342900" lvl="1" marL="914400" rtl="0" algn="l">
              <a:lnSpc>
                <a:spcPct val="115000"/>
              </a:lnSpc>
              <a:spcBef>
                <a:spcPts val="0"/>
              </a:spcBef>
              <a:spcAft>
                <a:spcPts val="0"/>
              </a:spcAft>
              <a:buClr>
                <a:srgbClr val="000000"/>
              </a:buClr>
              <a:buSzPts val="1800"/>
              <a:buChar char="➢"/>
            </a:pPr>
            <a:r>
              <a:rPr lang="en" sz="1800">
                <a:solidFill>
                  <a:srgbClr val="000000"/>
                </a:solidFill>
              </a:rPr>
              <a:t>Predictive analysis</a:t>
            </a:r>
            <a:endParaRPr sz="18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Conclusion</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Future Work</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Q&amp;A</a:t>
            </a:r>
            <a:endParaRPr sz="2000">
              <a:solidFill>
                <a:srgbClr val="000000"/>
              </a:solidFill>
            </a:endParaRPr>
          </a:p>
          <a:p>
            <a:pPr indent="0" lvl="0" marL="1371600" rtl="0" algn="l">
              <a:spcBef>
                <a:spcPts val="1200"/>
              </a:spcBef>
              <a:spcAft>
                <a:spcPts val="1200"/>
              </a:spcAft>
              <a:buNone/>
            </a:pPr>
            <a:r>
              <a:t/>
            </a:r>
            <a:endParaRPr/>
          </a:p>
        </p:txBody>
      </p:sp>
      <p:sp>
        <p:nvSpPr>
          <p:cNvPr id="142" name="Google Shape;142;p15"/>
          <p:cNvSpPr txBox="1"/>
          <p:nvPr/>
        </p:nvSpPr>
        <p:spPr>
          <a:xfrm>
            <a:off x="311825" y="282100"/>
            <a:ext cx="852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Economica"/>
                <a:ea typeface="Economica"/>
                <a:cs typeface="Economica"/>
                <a:sym typeface="Economica"/>
              </a:rPr>
              <a:t>Catalog</a:t>
            </a:r>
            <a:r>
              <a:rPr lang="en"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Economica"/>
                <a:ea typeface="Economica"/>
                <a:cs typeface="Economica"/>
                <a:sym typeface="Economica"/>
              </a:rPr>
              <a:t>Future Work</a:t>
            </a:r>
            <a:endParaRPr b="1">
              <a:latin typeface="Economica"/>
              <a:ea typeface="Economica"/>
              <a:cs typeface="Economica"/>
              <a:sym typeface="Economica"/>
            </a:endParaRPr>
          </a:p>
        </p:txBody>
      </p:sp>
      <p:pic>
        <p:nvPicPr>
          <p:cNvPr id="290" name="Google Shape;290;p33"/>
          <p:cNvPicPr preferRelativeResize="0"/>
          <p:nvPr/>
        </p:nvPicPr>
        <p:blipFill>
          <a:blip r:embed="rId3">
            <a:alphaModFix/>
          </a:blip>
          <a:stretch>
            <a:fillRect/>
          </a:stretch>
        </p:blipFill>
        <p:spPr>
          <a:xfrm>
            <a:off x="819150" y="2057400"/>
            <a:ext cx="2990850" cy="1028700"/>
          </a:xfrm>
          <a:prstGeom prst="rect">
            <a:avLst/>
          </a:prstGeom>
          <a:noFill/>
          <a:ln>
            <a:noFill/>
          </a:ln>
        </p:spPr>
      </p:pic>
      <p:pic>
        <p:nvPicPr>
          <p:cNvPr id="291" name="Google Shape;291;p33"/>
          <p:cNvPicPr preferRelativeResize="0"/>
          <p:nvPr/>
        </p:nvPicPr>
        <p:blipFill>
          <a:blip r:embed="rId4">
            <a:alphaModFix/>
          </a:blip>
          <a:stretch>
            <a:fillRect/>
          </a:stretch>
        </p:blipFill>
        <p:spPr>
          <a:xfrm>
            <a:off x="819150" y="3631575"/>
            <a:ext cx="2838450" cy="542925"/>
          </a:xfrm>
          <a:prstGeom prst="rect">
            <a:avLst/>
          </a:prstGeom>
          <a:noFill/>
          <a:ln>
            <a:noFill/>
          </a:ln>
        </p:spPr>
      </p:pic>
      <p:pic>
        <p:nvPicPr>
          <p:cNvPr id="292" name="Google Shape;292;p33"/>
          <p:cNvPicPr preferRelativeResize="0"/>
          <p:nvPr/>
        </p:nvPicPr>
        <p:blipFill>
          <a:blip r:embed="rId5">
            <a:alphaModFix/>
          </a:blip>
          <a:stretch>
            <a:fillRect/>
          </a:stretch>
        </p:blipFill>
        <p:spPr>
          <a:xfrm>
            <a:off x="3810000" y="2013525"/>
            <a:ext cx="5029200" cy="2160984"/>
          </a:xfrm>
          <a:prstGeom prst="rect">
            <a:avLst/>
          </a:prstGeom>
          <a:noFill/>
          <a:ln>
            <a:noFill/>
          </a:ln>
        </p:spPr>
      </p:pic>
      <p:sp>
        <p:nvSpPr>
          <p:cNvPr id="293" name="Google Shape;293;p33"/>
          <p:cNvSpPr txBox="1"/>
          <p:nvPr/>
        </p:nvSpPr>
        <p:spPr>
          <a:xfrm>
            <a:off x="4860000" y="2571750"/>
            <a:ext cx="5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libri"/>
                <a:ea typeface="Calibri"/>
                <a:cs typeface="Calibri"/>
                <a:sym typeface="Calibri"/>
              </a:rPr>
              <a:t>：</a:t>
            </a:r>
            <a:endParaRPr sz="10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Economica"/>
                <a:ea typeface="Economica"/>
                <a:cs typeface="Economica"/>
                <a:sym typeface="Economica"/>
              </a:rPr>
              <a:t>Future Work</a:t>
            </a:r>
            <a:endParaRPr b="1">
              <a:latin typeface="Economica"/>
              <a:ea typeface="Economica"/>
              <a:cs typeface="Economica"/>
              <a:sym typeface="Economica"/>
            </a:endParaRPr>
          </a:p>
        </p:txBody>
      </p:sp>
      <p:sp>
        <p:nvSpPr>
          <p:cNvPr id="299" name="Google Shape;299;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can add more features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b="1" lang="en"/>
              <a:t> We need to choose the frameworks that we build: </a:t>
            </a:r>
            <a:endParaRPr b="1"/>
          </a:p>
          <a:p>
            <a:pPr indent="-311150" lvl="0" marL="457200" rtl="0" algn="l">
              <a:spcBef>
                <a:spcPts val="0"/>
              </a:spcBef>
              <a:spcAft>
                <a:spcPts val="0"/>
              </a:spcAft>
              <a:buSzPts val="1300"/>
              <a:buChar char="❏"/>
            </a:pPr>
            <a:r>
              <a:rPr lang="en"/>
              <a:t>An open source problem tracking system</a:t>
            </a:r>
            <a:endParaRPr/>
          </a:p>
          <a:p>
            <a:pPr indent="-311150" lvl="0" marL="457200" rtl="0" algn="l">
              <a:spcBef>
                <a:spcPts val="0"/>
              </a:spcBef>
              <a:spcAft>
                <a:spcPts val="0"/>
              </a:spcAft>
              <a:buSzPts val="1300"/>
              <a:buChar char="❏"/>
            </a:pPr>
            <a:r>
              <a:rPr lang="en"/>
              <a:t>A web application framework</a:t>
            </a:r>
            <a:endParaRPr/>
          </a:p>
          <a:p>
            <a:pPr indent="-311150" lvl="0" marL="457200" rtl="0" algn="l">
              <a:spcBef>
                <a:spcPts val="0"/>
              </a:spcBef>
              <a:spcAft>
                <a:spcPts val="0"/>
              </a:spcAft>
              <a:buSzPts val="1300"/>
              <a:buChar char="❏"/>
            </a:pPr>
            <a:r>
              <a:rPr lang="en"/>
              <a:t>A python interface test </a:t>
            </a:r>
            <a:endParaRPr/>
          </a:p>
          <a:p>
            <a:pPr indent="-311150" lvl="0" marL="457200" rtl="0" algn="l">
              <a:spcBef>
                <a:spcPts val="0"/>
              </a:spcBef>
              <a:spcAft>
                <a:spcPts val="0"/>
              </a:spcAft>
              <a:buSzPts val="1300"/>
              <a:buChar char="❏"/>
            </a:pPr>
            <a:r>
              <a:rPr lang="en"/>
              <a:t>Python's standard module shelve, for storing data.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Economica"/>
                <a:ea typeface="Economica"/>
                <a:cs typeface="Economica"/>
                <a:sym typeface="Economica"/>
              </a:rPr>
              <a:t>References</a:t>
            </a:r>
            <a:endParaRPr b="1">
              <a:latin typeface="Economica"/>
              <a:ea typeface="Economica"/>
              <a:cs typeface="Economica"/>
              <a:sym typeface="Economica"/>
            </a:endParaRPr>
          </a:p>
        </p:txBody>
      </p:sp>
      <p:sp>
        <p:nvSpPr>
          <p:cNvPr id="305" name="Google Shape;305;p35"/>
          <p:cNvSpPr txBox="1"/>
          <p:nvPr>
            <p:ph idx="1" type="body"/>
          </p:nvPr>
        </p:nvSpPr>
        <p:spPr>
          <a:xfrm>
            <a:off x="819150" y="1800200"/>
            <a:ext cx="7505700" cy="2638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hlink"/>
                </a:solidFill>
                <a:hlinkClick r:id="rId3"/>
              </a:rPr>
              <a:t>https://www.kaggle.com/cezarschroeder/human-resource-analytics-dataset?select=hr_data.csv</a:t>
            </a:r>
            <a:endParaRPr/>
          </a:p>
          <a:p>
            <a:pPr indent="0" lvl="0" marL="0" rtl="0" algn="l">
              <a:spcBef>
                <a:spcPts val="1200"/>
              </a:spcBef>
              <a:spcAft>
                <a:spcPts val="0"/>
              </a:spcAft>
              <a:buNone/>
            </a:pPr>
            <a:r>
              <a:rPr lang="en" u="sng">
                <a:solidFill>
                  <a:schemeClr val="hlink"/>
                </a:solidFill>
                <a:hlinkClick r:id="rId4"/>
              </a:rPr>
              <a:t>https://numpy.org/doc/stable/user/quickstart.html</a:t>
            </a:r>
            <a:endParaRPr/>
          </a:p>
          <a:p>
            <a:pPr indent="0" lvl="0" marL="0" rtl="0" algn="l">
              <a:spcBef>
                <a:spcPts val="1200"/>
              </a:spcBef>
              <a:spcAft>
                <a:spcPts val="0"/>
              </a:spcAft>
              <a:buNone/>
            </a:pPr>
            <a:r>
              <a:rPr lang="en" u="sng">
                <a:solidFill>
                  <a:schemeClr val="hlink"/>
                </a:solidFill>
                <a:hlinkClick r:id="rId5"/>
              </a:rPr>
              <a:t>https://pandas.pydata.org/docs/getting_started/index.html#getting-started</a:t>
            </a:r>
            <a:endParaRPr/>
          </a:p>
          <a:p>
            <a:pPr indent="0" lvl="0" marL="0" rtl="0" algn="l">
              <a:spcBef>
                <a:spcPts val="1200"/>
              </a:spcBef>
              <a:spcAft>
                <a:spcPts val="0"/>
              </a:spcAft>
              <a:buNone/>
            </a:pPr>
            <a:r>
              <a:rPr lang="en" u="sng">
                <a:solidFill>
                  <a:schemeClr val="hlink"/>
                </a:solidFill>
                <a:hlinkClick r:id="rId6"/>
              </a:rPr>
              <a:t>https://seaborn.pydata.org/</a:t>
            </a:r>
            <a:endParaRPr/>
          </a:p>
          <a:p>
            <a:pPr indent="0" lvl="0" marL="0" rtl="0" algn="l">
              <a:spcBef>
                <a:spcPts val="1200"/>
              </a:spcBef>
              <a:spcAft>
                <a:spcPts val="0"/>
              </a:spcAft>
              <a:buNone/>
            </a:pPr>
            <a:r>
              <a:rPr lang="en" u="sng">
                <a:solidFill>
                  <a:schemeClr val="hlink"/>
                </a:solidFill>
                <a:hlinkClick r:id="rId7"/>
              </a:rPr>
              <a:t>https://matplotlib.org/stable/api/_as_gen/matplotlib.pyplot.html</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Economica"/>
                <a:ea typeface="Economica"/>
                <a:cs typeface="Economica"/>
                <a:sym typeface="Economica"/>
              </a:rPr>
              <a:t>Q&amp;A</a:t>
            </a:r>
            <a:endParaRPr>
              <a:latin typeface="Economica"/>
              <a:ea typeface="Economica"/>
              <a:cs typeface="Economica"/>
              <a:sym typeface="Economica"/>
            </a:endParaRPr>
          </a:p>
        </p:txBody>
      </p:sp>
      <p:sp>
        <p:nvSpPr>
          <p:cNvPr id="311" name="Google Shape;311;p3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a:latin typeface="Economica"/>
                <a:ea typeface="Economica"/>
                <a:cs typeface="Economica"/>
                <a:sym typeface="Economica"/>
              </a:rPr>
              <a:t>Background</a:t>
            </a:r>
            <a:endParaRPr b="1">
              <a:latin typeface="Economica"/>
              <a:ea typeface="Economica"/>
              <a:cs typeface="Economica"/>
              <a:sym typeface="Economica"/>
            </a:endParaRPr>
          </a:p>
        </p:txBody>
      </p:sp>
      <p:sp>
        <p:nvSpPr>
          <p:cNvPr id="148" name="Google Shape;148;p16"/>
          <p:cNvSpPr txBox="1"/>
          <p:nvPr>
            <p:ph idx="1" type="body"/>
          </p:nvPr>
        </p:nvSpPr>
        <p:spPr>
          <a:xfrm>
            <a:off x="819150" y="1580025"/>
            <a:ext cx="7505700" cy="285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source</a:t>
            </a:r>
            <a:r>
              <a:rPr lang="en"/>
              <a:t>: </a:t>
            </a:r>
            <a:r>
              <a:rPr lang="en" u="sng">
                <a:solidFill>
                  <a:schemeClr val="hlink"/>
                </a:solidFill>
                <a:hlinkClick r:id="rId3"/>
              </a:rPr>
              <a:t>https://www.kaggle.com/cezarschroeder/human-resource-analytics-dataset?select=hr_data.csv</a:t>
            </a:r>
            <a:endParaRPr/>
          </a:p>
          <a:p>
            <a:pPr indent="0" lvl="0" marL="0" rtl="0" algn="l">
              <a:spcBef>
                <a:spcPts val="1200"/>
              </a:spcBef>
              <a:spcAft>
                <a:spcPts val="0"/>
              </a:spcAft>
              <a:buNone/>
            </a:pPr>
            <a:r>
              <a:rPr b="1" lang="en"/>
              <a:t>Version</a:t>
            </a:r>
            <a:r>
              <a:rPr lang="en"/>
              <a:t>: It is updated on March 24th, 2019. Version 1</a:t>
            </a:r>
            <a:endParaRPr/>
          </a:p>
          <a:p>
            <a:pPr indent="0" lvl="0" marL="0" rtl="0" algn="l">
              <a:spcBef>
                <a:spcPts val="1200"/>
              </a:spcBef>
              <a:spcAft>
                <a:spcPts val="0"/>
              </a:spcAft>
              <a:buNone/>
            </a:pPr>
            <a:r>
              <a:rPr b="1" lang="en"/>
              <a:t>Interests</a:t>
            </a:r>
            <a:r>
              <a:rPr lang="en"/>
              <a:t>: This dataset contains information related to the employees including their performance(</a:t>
            </a:r>
            <a:r>
              <a:rPr b="1" lang="en"/>
              <a:t>last_evaluation,promotion_last_5years, work_accident, etc</a:t>
            </a:r>
            <a:r>
              <a:rPr lang="en"/>
              <a:t>), status (</a:t>
            </a:r>
            <a:r>
              <a:rPr b="1" lang="en"/>
              <a:t>left</a:t>
            </a:r>
            <a:r>
              <a:rPr lang="en"/>
              <a:t>) and e</a:t>
            </a:r>
            <a:r>
              <a:rPr lang="en"/>
              <a:t>valuation of the company(</a:t>
            </a:r>
            <a:r>
              <a:rPr b="1" lang="en"/>
              <a:t>satisfaction_level</a:t>
            </a:r>
            <a:r>
              <a:rPr lang="en"/>
              <a:t>). The dataset is complete and detailed, so we want to use it.</a:t>
            </a:r>
            <a:endParaRPr/>
          </a:p>
          <a:p>
            <a:pPr indent="0" lvl="0" marL="0" rtl="0" algn="l">
              <a:spcBef>
                <a:spcPts val="1200"/>
              </a:spcBef>
              <a:spcAft>
                <a:spcPts val="1200"/>
              </a:spcAft>
              <a:buNone/>
            </a:pPr>
            <a:r>
              <a:rPr b="1" lang="en"/>
              <a:t>Aim</a:t>
            </a:r>
            <a:r>
              <a:rPr lang="en"/>
              <a:t>: Test whether one employee can meet the requirements of promotion and whether they have already left the company, we perform necessary analysis for the dataset (hr_data.csv).</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503425"/>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a:solidFill>
                  <a:srgbClr val="212121"/>
                </a:solidFill>
                <a:latin typeface="Economica"/>
                <a:ea typeface="Economica"/>
                <a:cs typeface="Economica"/>
                <a:sym typeface="Economica"/>
              </a:rPr>
              <a:t>Data Preprocessing</a:t>
            </a:r>
            <a:endParaRPr b="1" sz="4400">
              <a:solidFill>
                <a:srgbClr val="212121"/>
              </a:solidFill>
              <a:latin typeface="Economica"/>
              <a:ea typeface="Economica"/>
              <a:cs typeface="Economica"/>
              <a:sym typeface="Economica"/>
            </a:endParaRPr>
          </a:p>
        </p:txBody>
      </p:sp>
      <p:pic>
        <p:nvPicPr>
          <p:cNvPr id="154" name="Google Shape;154;p17"/>
          <p:cNvPicPr preferRelativeResize="0"/>
          <p:nvPr/>
        </p:nvPicPr>
        <p:blipFill>
          <a:blip r:embed="rId3">
            <a:alphaModFix/>
          </a:blip>
          <a:stretch>
            <a:fillRect/>
          </a:stretch>
        </p:blipFill>
        <p:spPr>
          <a:xfrm>
            <a:off x="360650" y="1639613"/>
            <a:ext cx="7344552" cy="1308250"/>
          </a:xfrm>
          <a:prstGeom prst="rect">
            <a:avLst/>
          </a:prstGeom>
          <a:noFill/>
          <a:ln>
            <a:noFill/>
          </a:ln>
        </p:spPr>
      </p:pic>
      <p:pic>
        <p:nvPicPr>
          <p:cNvPr id="155" name="Google Shape;155;p17"/>
          <p:cNvPicPr preferRelativeResize="0"/>
          <p:nvPr/>
        </p:nvPicPr>
        <p:blipFill>
          <a:blip r:embed="rId4">
            <a:alphaModFix/>
          </a:blip>
          <a:stretch>
            <a:fillRect/>
          </a:stretch>
        </p:blipFill>
        <p:spPr>
          <a:xfrm>
            <a:off x="7629070" y="1639625"/>
            <a:ext cx="1086380" cy="1308250"/>
          </a:xfrm>
          <a:prstGeom prst="rect">
            <a:avLst/>
          </a:prstGeom>
          <a:noFill/>
          <a:ln>
            <a:noFill/>
          </a:ln>
        </p:spPr>
      </p:pic>
      <p:sp>
        <p:nvSpPr>
          <p:cNvPr id="156" name="Google Shape;156;p17"/>
          <p:cNvSpPr/>
          <p:nvPr/>
        </p:nvSpPr>
        <p:spPr>
          <a:xfrm>
            <a:off x="4398600" y="3026538"/>
            <a:ext cx="346800" cy="306600"/>
          </a:xfrm>
          <a:prstGeom prst="down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17"/>
          <p:cNvPicPr preferRelativeResize="0"/>
          <p:nvPr/>
        </p:nvPicPr>
        <p:blipFill rotWithShape="1">
          <a:blip r:embed="rId5">
            <a:alphaModFix/>
          </a:blip>
          <a:srcRect b="0" l="766" r="904" t="0"/>
          <a:stretch/>
        </p:blipFill>
        <p:spPr>
          <a:xfrm>
            <a:off x="360638" y="3333141"/>
            <a:ext cx="8422724" cy="1439158"/>
          </a:xfrm>
          <a:prstGeom prst="rect">
            <a:avLst/>
          </a:prstGeom>
          <a:noFill/>
          <a:ln>
            <a:noFill/>
          </a:ln>
        </p:spPr>
      </p:pic>
      <p:sp>
        <p:nvSpPr>
          <p:cNvPr id="158" name="Google Shape;158;p17"/>
          <p:cNvSpPr/>
          <p:nvPr/>
        </p:nvSpPr>
        <p:spPr>
          <a:xfrm>
            <a:off x="5795775" y="1639625"/>
            <a:ext cx="246000" cy="12636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7121775" y="1639625"/>
            <a:ext cx="507300" cy="12636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3598850" y="2659025"/>
            <a:ext cx="1576800" cy="212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17"/>
          <p:cNvPicPr preferRelativeResize="0"/>
          <p:nvPr/>
        </p:nvPicPr>
        <p:blipFill rotWithShape="1">
          <a:blip r:embed="rId6">
            <a:alphaModFix/>
          </a:blip>
          <a:srcRect b="0" l="5283" r="15142" t="0"/>
          <a:stretch/>
        </p:blipFill>
        <p:spPr>
          <a:xfrm>
            <a:off x="3917225" y="460575"/>
            <a:ext cx="1878550" cy="954600"/>
          </a:xfrm>
          <a:prstGeom prst="rect">
            <a:avLst/>
          </a:prstGeom>
          <a:noFill/>
          <a:ln>
            <a:noFill/>
          </a:ln>
        </p:spPr>
      </p:pic>
      <p:sp>
        <p:nvSpPr>
          <p:cNvPr id="162" name="Google Shape;162;p17"/>
          <p:cNvSpPr/>
          <p:nvPr/>
        </p:nvSpPr>
        <p:spPr>
          <a:xfrm rot="-5397024">
            <a:off x="6081460" y="784414"/>
            <a:ext cx="346500" cy="306900"/>
          </a:xfrm>
          <a:prstGeom prst="down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17"/>
          <p:cNvPicPr preferRelativeResize="0"/>
          <p:nvPr/>
        </p:nvPicPr>
        <p:blipFill rotWithShape="1">
          <a:blip r:embed="rId7">
            <a:alphaModFix/>
          </a:blip>
          <a:srcRect b="0" l="7578" r="0" t="0"/>
          <a:stretch/>
        </p:blipFill>
        <p:spPr>
          <a:xfrm>
            <a:off x="6713625" y="460575"/>
            <a:ext cx="1770651" cy="954600"/>
          </a:xfrm>
          <a:prstGeom prst="rect">
            <a:avLst/>
          </a:prstGeom>
          <a:noFill/>
          <a:ln>
            <a:noFill/>
          </a:ln>
        </p:spPr>
      </p:pic>
      <p:sp>
        <p:nvSpPr>
          <p:cNvPr id="164" name="Google Shape;164;p17"/>
          <p:cNvSpPr/>
          <p:nvPr/>
        </p:nvSpPr>
        <p:spPr>
          <a:xfrm>
            <a:off x="5523800" y="1111125"/>
            <a:ext cx="346800" cy="3066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3300">
                <a:solidFill>
                  <a:srgbClr val="000000"/>
                </a:solidFill>
                <a:latin typeface="Economica"/>
                <a:ea typeface="Economica"/>
                <a:cs typeface="Economica"/>
                <a:sym typeface="Economica"/>
              </a:rPr>
              <a:t>Descriptive analysis</a:t>
            </a:r>
            <a:endParaRPr b="1" sz="3300">
              <a:solidFill>
                <a:srgbClr val="000000"/>
              </a:solidFill>
              <a:latin typeface="Economica"/>
              <a:ea typeface="Economica"/>
              <a:cs typeface="Economica"/>
              <a:sym typeface="Economica"/>
            </a:endParaRPr>
          </a:p>
          <a:p>
            <a:pPr indent="0" lvl="0" marL="0" rtl="0" algn="l">
              <a:spcBef>
                <a:spcPts val="1200"/>
              </a:spcBef>
              <a:spcAft>
                <a:spcPts val="0"/>
              </a:spcAft>
              <a:buNone/>
            </a:pPr>
            <a:r>
              <a:t/>
            </a:r>
            <a:endParaRPr/>
          </a:p>
        </p:txBody>
      </p:sp>
      <p:pic>
        <p:nvPicPr>
          <p:cNvPr id="170" name="Google Shape;170;p18"/>
          <p:cNvPicPr preferRelativeResize="0"/>
          <p:nvPr/>
        </p:nvPicPr>
        <p:blipFill>
          <a:blip r:embed="rId3">
            <a:alphaModFix/>
          </a:blip>
          <a:stretch>
            <a:fillRect/>
          </a:stretch>
        </p:blipFill>
        <p:spPr>
          <a:xfrm>
            <a:off x="902088" y="1583825"/>
            <a:ext cx="7422775" cy="2854901"/>
          </a:xfrm>
          <a:prstGeom prst="rect">
            <a:avLst/>
          </a:prstGeom>
          <a:noFill/>
          <a:ln>
            <a:noFill/>
          </a:ln>
        </p:spPr>
      </p:pic>
      <p:sp>
        <p:nvSpPr>
          <p:cNvPr id="171" name="Google Shape;171;p18"/>
          <p:cNvSpPr/>
          <p:nvPr/>
        </p:nvSpPr>
        <p:spPr>
          <a:xfrm>
            <a:off x="6984450" y="2242600"/>
            <a:ext cx="1026600" cy="212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6984450" y="3525675"/>
            <a:ext cx="1026600" cy="212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1659150" y="2465700"/>
            <a:ext cx="1026600" cy="212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1659150" y="2677800"/>
            <a:ext cx="1026600" cy="212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5872325" y="3313575"/>
            <a:ext cx="1026600" cy="212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3300">
                <a:solidFill>
                  <a:srgbClr val="000000"/>
                </a:solidFill>
                <a:latin typeface="Economica"/>
                <a:ea typeface="Economica"/>
                <a:cs typeface="Economica"/>
                <a:sym typeface="Economica"/>
              </a:rPr>
              <a:t>Descriptive analysis</a:t>
            </a:r>
            <a:endParaRPr b="1" sz="3300">
              <a:solidFill>
                <a:srgbClr val="000000"/>
              </a:solidFill>
              <a:latin typeface="Economica"/>
              <a:ea typeface="Economica"/>
              <a:cs typeface="Economica"/>
              <a:sym typeface="Economica"/>
            </a:endParaRPr>
          </a:p>
          <a:p>
            <a:pPr indent="0" lvl="0" marL="0" rtl="0" algn="l">
              <a:spcBef>
                <a:spcPts val="1200"/>
              </a:spcBef>
              <a:spcAft>
                <a:spcPts val="0"/>
              </a:spcAft>
              <a:buNone/>
            </a:pPr>
            <a:r>
              <a:t/>
            </a:r>
            <a:endParaRPr/>
          </a:p>
        </p:txBody>
      </p:sp>
      <p:pic>
        <p:nvPicPr>
          <p:cNvPr id="181" name="Google Shape;181;p19"/>
          <p:cNvPicPr preferRelativeResize="0"/>
          <p:nvPr/>
        </p:nvPicPr>
        <p:blipFill rotWithShape="1">
          <a:blip r:embed="rId3">
            <a:alphaModFix/>
          </a:blip>
          <a:srcRect b="38751" l="0" r="0" t="0"/>
          <a:stretch/>
        </p:blipFill>
        <p:spPr>
          <a:xfrm>
            <a:off x="1096775" y="1561250"/>
            <a:ext cx="6950450" cy="2917674"/>
          </a:xfrm>
          <a:prstGeom prst="rect">
            <a:avLst/>
          </a:prstGeom>
          <a:noFill/>
          <a:ln>
            <a:noFill/>
          </a:ln>
        </p:spPr>
      </p:pic>
      <p:sp>
        <p:nvSpPr>
          <p:cNvPr id="182" name="Google Shape;182;p19"/>
          <p:cNvSpPr/>
          <p:nvPr/>
        </p:nvSpPr>
        <p:spPr>
          <a:xfrm>
            <a:off x="2722375" y="3782300"/>
            <a:ext cx="1383600" cy="212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2722375" y="3190975"/>
            <a:ext cx="1383600" cy="212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B45F06"/>
                </a:solidFill>
                <a:latin typeface="Economica"/>
                <a:ea typeface="Economica"/>
                <a:cs typeface="Economica"/>
                <a:sym typeface="Economica"/>
              </a:rPr>
              <a:t>Visualization</a:t>
            </a:r>
            <a:endParaRPr b="1">
              <a:solidFill>
                <a:srgbClr val="B45F06"/>
              </a:solidFill>
              <a:latin typeface="Economica"/>
              <a:ea typeface="Economica"/>
              <a:cs typeface="Economica"/>
              <a:sym typeface="Economica"/>
            </a:endParaRPr>
          </a:p>
        </p:txBody>
      </p:sp>
      <p:pic>
        <p:nvPicPr>
          <p:cNvPr id="189" name="Google Shape;189;p20"/>
          <p:cNvPicPr preferRelativeResize="0"/>
          <p:nvPr/>
        </p:nvPicPr>
        <p:blipFill>
          <a:blip r:embed="rId3">
            <a:alphaModFix/>
          </a:blip>
          <a:stretch>
            <a:fillRect/>
          </a:stretch>
        </p:blipFill>
        <p:spPr>
          <a:xfrm>
            <a:off x="493050" y="1501600"/>
            <a:ext cx="3628475" cy="2947325"/>
          </a:xfrm>
          <a:prstGeom prst="rect">
            <a:avLst/>
          </a:prstGeom>
          <a:noFill/>
          <a:ln>
            <a:noFill/>
          </a:ln>
        </p:spPr>
      </p:pic>
      <p:pic>
        <p:nvPicPr>
          <p:cNvPr id="190" name="Google Shape;190;p20"/>
          <p:cNvPicPr preferRelativeResize="0"/>
          <p:nvPr/>
        </p:nvPicPr>
        <p:blipFill>
          <a:blip r:embed="rId4">
            <a:alphaModFix/>
          </a:blip>
          <a:stretch>
            <a:fillRect/>
          </a:stretch>
        </p:blipFill>
        <p:spPr>
          <a:xfrm>
            <a:off x="5053450" y="370688"/>
            <a:ext cx="3486150" cy="1304925"/>
          </a:xfrm>
          <a:prstGeom prst="rect">
            <a:avLst/>
          </a:prstGeom>
          <a:noFill/>
          <a:ln>
            <a:noFill/>
          </a:ln>
        </p:spPr>
      </p:pic>
      <p:pic>
        <p:nvPicPr>
          <p:cNvPr id="191" name="Google Shape;191;p20"/>
          <p:cNvPicPr preferRelativeResize="0"/>
          <p:nvPr/>
        </p:nvPicPr>
        <p:blipFill>
          <a:blip r:embed="rId5">
            <a:alphaModFix/>
          </a:blip>
          <a:stretch>
            <a:fillRect/>
          </a:stretch>
        </p:blipFill>
        <p:spPr>
          <a:xfrm>
            <a:off x="4182625" y="1772025"/>
            <a:ext cx="4356976" cy="227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Economica"/>
                <a:ea typeface="Economica"/>
                <a:cs typeface="Economica"/>
                <a:sym typeface="Economica"/>
              </a:rPr>
              <a:t>Visualization</a:t>
            </a:r>
            <a:endParaRPr b="1">
              <a:latin typeface="Economica"/>
              <a:ea typeface="Economica"/>
              <a:cs typeface="Economica"/>
              <a:sym typeface="Economica"/>
            </a:endParaRPr>
          </a:p>
        </p:txBody>
      </p:sp>
      <p:pic>
        <p:nvPicPr>
          <p:cNvPr id="197" name="Google Shape;197;p21"/>
          <p:cNvPicPr preferRelativeResize="0"/>
          <p:nvPr/>
        </p:nvPicPr>
        <p:blipFill>
          <a:blip r:embed="rId3">
            <a:alphaModFix amt="80000"/>
          </a:blip>
          <a:stretch>
            <a:fillRect/>
          </a:stretch>
        </p:blipFill>
        <p:spPr>
          <a:xfrm>
            <a:off x="4444213" y="505400"/>
            <a:ext cx="4371975" cy="1047750"/>
          </a:xfrm>
          <a:prstGeom prst="rect">
            <a:avLst/>
          </a:prstGeom>
          <a:noFill/>
          <a:ln>
            <a:noFill/>
          </a:ln>
        </p:spPr>
      </p:pic>
      <p:pic>
        <p:nvPicPr>
          <p:cNvPr id="198" name="Google Shape;198;p21"/>
          <p:cNvPicPr preferRelativeResize="0"/>
          <p:nvPr/>
        </p:nvPicPr>
        <p:blipFill>
          <a:blip r:embed="rId4">
            <a:alphaModFix/>
          </a:blip>
          <a:stretch>
            <a:fillRect/>
          </a:stretch>
        </p:blipFill>
        <p:spPr>
          <a:xfrm>
            <a:off x="358900" y="1553150"/>
            <a:ext cx="4085333" cy="3038500"/>
          </a:xfrm>
          <a:prstGeom prst="rect">
            <a:avLst/>
          </a:prstGeom>
          <a:noFill/>
          <a:ln>
            <a:noFill/>
          </a:ln>
        </p:spPr>
      </p:pic>
      <p:pic>
        <p:nvPicPr>
          <p:cNvPr id="199" name="Google Shape;199;p21"/>
          <p:cNvPicPr preferRelativeResize="0"/>
          <p:nvPr/>
        </p:nvPicPr>
        <p:blipFill>
          <a:blip r:embed="rId5">
            <a:alphaModFix/>
          </a:blip>
          <a:stretch>
            <a:fillRect/>
          </a:stretch>
        </p:blipFill>
        <p:spPr>
          <a:xfrm>
            <a:off x="4934158" y="1800200"/>
            <a:ext cx="3882038" cy="303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Economica"/>
                <a:ea typeface="Economica"/>
                <a:cs typeface="Economica"/>
                <a:sym typeface="Economica"/>
              </a:rPr>
              <a:t>Visualization</a:t>
            </a:r>
            <a:endParaRPr b="1">
              <a:latin typeface="Economica"/>
              <a:ea typeface="Economica"/>
              <a:cs typeface="Economica"/>
              <a:sym typeface="Economica"/>
            </a:endParaRPr>
          </a:p>
        </p:txBody>
      </p:sp>
      <p:pic>
        <p:nvPicPr>
          <p:cNvPr id="205" name="Google Shape;205;p22"/>
          <p:cNvPicPr preferRelativeResize="0"/>
          <p:nvPr/>
        </p:nvPicPr>
        <p:blipFill>
          <a:blip r:embed="rId3">
            <a:alphaModFix amt="65000"/>
          </a:blip>
          <a:stretch>
            <a:fillRect/>
          </a:stretch>
        </p:blipFill>
        <p:spPr>
          <a:xfrm>
            <a:off x="4607480" y="373900"/>
            <a:ext cx="3932120" cy="1127700"/>
          </a:xfrm>
          <a:prstGeom prst="rect">
            <a:avLst/>
          </a:prstGeom>
          <a:noFill/>
          <a:ln>
            <a:noFill/>
          </a:ln>
        </p:spPr>
      </p:pic>
      <p:pic>
        <p:nvPicPr>
          <p:cNvPr id="206" name="Google Shape;206;p22"/>
          <p:cNvPicPr preferRelativeResize="0"/>
          <p:nvPr/>
        </p:nvPicPr>
        <p:blipFill>
          <a:blip r:embed="rId4">
            <a:alphaModFix/>
          </a:blip>
          <a:stretch>
            <a:fillRect/>
          </a:stretch>
        </p:blipFill>
        <p:spPr>
          <a:xfrm>
            <a:off x="819150" y="1800200"/>
            <a:ext cx="3194526" cy="3038502"/>
          </a:xfrm>
          <a:prstGeom prst="rect">
            <a:avLst/>
          </a:prstGeom>
          <a:noFill/>
          <a:ln>
            <a:noFill/>
          </a:ln>
        </p:spPr>
      </p:pic>
      <p:pic>
        <p:nvPicPr>
          <p:cNvPr id="207" name="Google Shape;207;p22"/>
          <p:cNvPicPr preferRelativeResize="0"/>
          <p:nvPr/>
        </p:nvPicPr>
        <p:blipFill>
          <a:blip r:embed="rId5">
            <a:alphaModFix/>
          </a:blip>
          <a:stretch>
            <a:fillRect/>
          </a:stretch>
        </p:blipFill>
        <p:spPr>
          <a:xfrm>
            <a:off x="4160775" y="1910800"/>
            <a:ext cx="4378824" cy="2817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